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8" r:id="rId4"/>
    <p:sldId id="293" r:id="rId5"/>
    <p:sldId id="285" r:id="rId6"/>
    <p:sldId id="299" r:id="rId7"/>
    <p:sldId id="258" r:id="rId8"/>
    <p:sldId id="289" r:id="rId9"/>
    <p:sldId id="259" r:id="rId10"/>
    <p:sldId id="269" r:id="rId11"/>
    <p:sldId id="270" r:id="rId12"/>
    <p:sldId id="275" r:id="rId13"/>
    <p:sldId id="301" r:id="rId14"/>
    <p:sldId id="287" r:id="rId15"/>
    <p:sldId id="272" r:id="rId16"/>
    <p:sldId id="273" r:id="rId17"/>
    <p:sldId id="274" r:id="rId18"/>
    <p:sldId id="291" r:id="rId19"/>
    <p:sldId id="297" r:id="rId20"/>
    <p:sldId id="294" r:id="rId21"/>
    <p:sldId id="298" r:id="rId22"/>
    <p:sldId id="276" r:id="rId23"/>
    <p:sldId id="283" r:id="rId24"/>
    <p:sldId id="277" r:id="rId25"/>
    <p:sldId id="278" r:id="rId26"/>
    <p:sldId id="279" r:id="rId27"/>
    <p:sldId id="280" r:id="rId28"/>
    <p:sldId id="302" r:id="rId29"/>
    <p:sldId id="28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E0E0E0"/>
    <a:srgbClr val="FFFFFF"/>
    <a:srgbClr val="DAE3F3"/>
    <a:srgbClr val="DBD600"/>
    <a:srgbClr val="FFFF65"/>
    <a:srgbClr val="FFCC00"/>
    <a:srgbClr val="485970"/>
    <a:srgbClr val="A2B9E2"/>
    <a:srgbClr val="958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6" autoAdjust="0"/>
    <p:restoredTop sz="94674" autoAdjust="0"/>
  </p:normalViewPr>
  <p:slideViewPr>
    <p:cSldViewPr snapToGrid="0">
      <p:cViewPr varScale="1">
        <p:scale>
          <a:sx n="109" d="100"/>
          <a:sy n="109" d="100"/>
        </p:scale>
        <p:origin x="46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88D3A-93ED-4DB8-ACD4-EFF29DA37F9B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ADB46-EF4A-4554-B76B-63D73B9170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32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ADB46-EF4A-4554-B76B-63D73B91701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63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CADB46-EF4A-4554-B76B-63D73B9170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1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351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97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792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356144" y="696243"/>
            <a:ext cx="11479711" cy="5364924"/>
          </a:xfrm>
          <a:prstGeom prst="roundRect">
            <a:avLst>
              <a:gd name="adj" fmla="val 4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74650" y="0"/>
            <a:ext cx="11442700" cy="756138"/>
            <a:chOff x="374650" y="0"/>
            <a:chExt cx="11442700" cy="756138"/>
          </a:xfrm>
          <a:solidFill>
            <a:srgbClr val="4D8AC1"/>
          </a:solidFill>
        </p:grpSpPr>
        <p:sp>
          <p:nvSpPr>
            <p:cNvPr id="8" name="양쪽 모서리가 둥근 사각형 7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b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막힌 원호 9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도넛 12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053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356144" y="696243"/>
            <a:ext cx="11479711" cy="5364924"/>
          </a:xfrm>
          <a:prstGeom prst="roundRect">
            <a:avLst>
              <a:gd name="adj" fmla="val 4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74650" y="0"/>
            <a:ext cx="11442700" cy="756138"/>
            <a:chOff x="374650" y="0"/>
            <a:chExt cx="11442700" cy="756138"/>
          </a:xfrm>
          <a:solidFill>
            <a:srgbClr val="4D8AC1"/>
          </a:solidFill>
        </p:grpSpPr>
        <p:sp>
          <p:nvSpPr>
            <p:cNvPr id="8" name="양쪽 모서리가 둥근 사각형 7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b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막힌 원호 9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도넛 12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045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356144" y="696243"/>
            <a:ext cx="11479711" cy="5364924"/>
          </a:xfrm>
          <a:prstGeom prst="roundRect">
            <a:avLst>
              <a:gd name="adj" fmla="val 4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74650" y="0"/>
            <a:ext cx="11442700" cy="756138"/>
            <a:chOff x="374650" y="0"/>
            <a:chExt cx="11442700" cy="756138"/>
          </a:xfrm>
          <a:solidFill>
            <a:srgbClr val="4D8AC1"/>
          </a:solidFill>
        </p:grpSpPr>
        <p:sp>
          <p:nvSpPr>
            <p:cNvPr id="8" name="양쪽 모서리가 둥근 사각형 7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b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막힌 원호 9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도넛 12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9376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356144" y="696243"/>
            <a:ext cx="11479711" cy="5364924"/>
          </a:xfrm>
          <a:prstGeom prst="roundRect">
            <a:avLst>
              <a:gd name="adj" fmla="val 4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74650" y="0"/>
            <a:ext cx="11442700" cy="756138"/>
            <a:chOff x="374650" y="0"/>
            <a:chExt cx="11442700" cy="756138"/>
          </a:xfrm>
          <a:solidFill>
            <a:srgbClr val="4D8AC1"/>
          </a:solidFill>
        </p:grpSpPr>
        <p:sp>
          <p:nvSpPr>
            <p:cNvPr id="8" name="양쪽 모서리가 둥근 사각형 7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b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막힌 원호 9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도넛 12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2357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356144" y="696243"/>
            <a:ext cx="11479711" cy="5364924"/>
          </a:xfrm>
          <a:prstGeom prst="roundRect">
            <a:avLst>
              <a:gd name="adj" fmla="val 4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74650" y="0"/>
            <a:ext cx="11442700" cy="756138"/>
            <a:chOff x="374650" y="0"/>
            <a:chExt cx="11442700" cy="756138"/>
          </a:xfrm>
          <a:solidFill>
            <a:srgbClr val="4D8AC1"/>
          </a:solidFill>
        </p:grpSpPr>
        <p:sp>
          <p:nvSpPr>
            <p:cNvPr id="8" name="양쪽 모서리가 둥근 사각형 7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b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막힌 원호 9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도넛 12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778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356144" y="696243"/>
            <a:ext cx="11479711" cy="5364924"/>
          </a:xfrm>
          <a:prstGeom prst="roundRect">
            <a:avLst>
              <a:gd name="adj" fmla="val 4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74650" y="0"/>
            <a:ext cx="11442700" cy="756138"/>
            <a:chOff x="374650" y="0"/>
            <a:chExt cx="11442700" cy="756138"/>
          </a:xfrm>
          <a:solidFill>
            <a:srgbClr val="4D8AC1"/>
          </a:solidFill>
        </p:grpSpPr>
        <p:sp>
          <p:nvSpPr>
            <p:cNvPr id="8" name="양쪽 모서리가 둥근 사각형 7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b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막힌 원호 9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도넛 12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0762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356144" y="696243"/>
            <a:ext cx="11479711" cy="5364924"/>
          </a:xfrm>
          <a:prstGeom prst="roundRect">
            <a:avLst>
              <a:gd name="adj" fmla="val 4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74650" y="0"/>
            <a:ext cx="11442700" cy="756138"/>
            <a:chOff x="374650" y="0"/>
            <a:chExt cx="11442700" cy="756138"/>
          </a:xfrm>
          <a:solidFill>
            <a:srgbClr val="4D8AC1"/>
          </a:solidFill>
        </p:grpSpPr>
        <p:sp>
          <p:nvSpPr>
            <p:cNvPr id="8" name="양쪽 모서리가 둥근 사각형 7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b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막힌 원호 9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도넛 12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743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356144" y="696243"/>
            <a:ext cx="11479711" cy="5364924"/>
          </a:xfrm>
          <a:prstGeom prst="roundRect">
            <a:avLst>
              <a:gd name="adj" fmla="val 4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374650" y="0"/>
            <a:ext cx="11442700" cy="756138"/>
            <a:chOff x="374650" y="0"/>
            <a:chExt cx="11442700" cy="756138"/>
          </a:xfrm>
          <a:solidFill>
            <a:srgbClr val="4D8AC1"/>
          </a:solidFill>
        </p:grpSpPr>
        <p:sp>
          <p:nvSpPr>
            <p:cNvPr id="8" name="양쪽 모서리가 둥근 사각형 7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b="1" dirty="0" smtClean="0">
                <a:solidFill>
                  <a:prstClr val="white"/>
                </a:solidFill>
              </a:endParaRPr>
            </a:p>
          </p:txBody>
        </p:sp>
        <p:sp>
          <p:nvSpPr>
            <p:cNvPr id="9" name="도넛 8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막힌 원호 9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도넛 12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336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25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391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688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16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401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29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91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DBFBE-472B-44D9-9AFD-DDFFF88D01E3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0988-D6C5-4975-B9EF-FC1CD840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5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2229776" cy="6912982"/>
          </a:xfrm>
          <a:prstGeom prst="rect">
            <a:avLst/>
          </a:prstGeom>
          <a:solidFill>
            <a:schemeClr val="accent1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D8AC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958194"/>
            <a:ext cx="9144000" cy="2387600"/>
          </a:xfrm>
          <a:noFill/>
        </p:spPr>
        <p:txBody>
          <a:bodyPr>
            <a:norm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Password cracking</a:t>
            </a:r>
            <a:endParaRPr lang="ko-KR" altLang="en-US" sz="48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1874" y="3345794"/>
            <a:ext cx="2129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Team. Linux</a:t>
            </a:r>
            <a:r>
              <a:rPr lang="en-US" altLang="ko-KR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License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42403" y="1957584"/>
            <a:ext cx="2225038" cy="663527"/>
          </a:xfrm>
          <a:prstGeom prst="roundRect">
            <a:avLst>
              <a:gd name="adj" fmla="val 36179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서울금융고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604" y="4677809"/>
            <a:ext cx="1249316" cy="12493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직선 연결선 9"/>
          <p:cNvCxnSpPr/>
          <p:nvPr/>
        </p:nvCxnSpPr>
        <p:spPr>
          <a:xfrm>
            <a:off x="3316827" y="3359981"/>
            <a:ext cx="555834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890" y="2554125"/>
            <a:ext cx="791669" cy="79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https://lh3.googleusercontent.com/XBPEuwIFzPYuiYVCA9GCYuPRshBb-Q-pSkClHhyBJwR1pNjhScHwkWF190B8j-4H5LpD1AqXxXFYmpL6qJRzhoyOYWP-QLQilL__aSx6QDF9e8YI7gTitkyrR_yKUwh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895" y="6138223"/>
            <a:ext cx="1348027" cy="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6h_H8A2g06mRkKZwPN08H1RxT1YoZXjd3dKFM6Sei72c8hYLcKwka8UJJIb3IIAg2B8gQK0hAalS3WM9eghK70-4FEuDjN-01lGpSI6lWVW87jBYZ-kGRPg6wWqT8gc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AEAEA"/>
              </a:clrFrom>
              <a:clrTo>
                <a:srgbClr val="EAEAE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94" y="6138222"/>
            <a:ext cx="1690948" cy="3700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직사각형 2"/>
          <p:cNvSpPr/>
          <p:nvPr/>
        </p:nvSpPr>
        <p:spPr>
          <a:xfrm>
            <a:off x="3726675" y="6138221"/>
            <a:ext cx="1690948" cy="370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https://lh3.googleusercontent.com/zDzEIR_1CJU1IjtFbmQcxNUKyxaIifHcvEe1TsnNbxYRwAdo2TXeUbNJSWVB_x10t0J_rRp8Lc6A7ywl0F4E46hgs65NoromXM3UCN-B7IITGXAkEUcggABFzWgScVW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9" t="-9364" r="-9961" b="-7785"/>
          <a:stretch/>
        </p:blipFill>
        <p:spPr bwMode="auto">
          <a:xfrm>
            <a:off x="3251546" y="5838083"/>
            <a:ext cx="2641206" cy="966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16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0002192" y="4611794"/>
            <a:ext cx="1514856" cy="1228996"/>
            <a:chOff x="8090916" y="4466010"/>
            <a:chExt cx="1625346" cy="1398994"/>
          </a:xfrm>
        </p:grpSpPr>
        <p:grpSp>
          <p:nvGrpSpPr>
            <p:cNvPr id="16" name="그룹 15"/>
            <p:cNvGrpSpPr/>
            <p:nvPr/>
          </p:nvGrpSpPr>
          <p:grpSpPr>
            <a:xfrm>
              <a:off x="8090916" y="4466010"/>
              <a:ext cx="1625346" cy="1398994"/>
              <a:chOff x="9048739" y="4258391"/>
              <a:chExt cx="1625346" cy="1398994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927"/>
              <a:stretch/>
            </p:blipFill>
            <p:spPr>
              <a:xfrm>
                <a:off x="9048739" y="4258391"/>
                <a:ext cx="1625346" cy="1398994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9605772" y="4800600"/>
                <a:ext cx="274971" cy="4233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05"/>
            <a:stretch/>
          </p:blipFill>
          <p:spPr>
            <a:xfrm>
              <a:off x="8579333" y="4783143"/>
              <a:ext cx="702673" cy="612692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93"/>
          <a:stretch/>
        </p:blipFill>
        <p:spPr>
          <a:xfrm rot="6032429" flipH="1" flipV="1">
            <a:off x="7782153" y="3762691"/>
            <a:ext cx="1874520" cy="288872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896202" y="1207613"/>
            <a:ext cx="5878700" cy="2088875"/>
            <a:chOff x="896202" y="1207613"/>
            <a:chExt cx="6326838" cy="20888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06"/>
            <a:stretch/>
          </p:blipFill>
          <p:spPr>
            <a:xfrm>
              <a:off x="896202" y="1207613"/>
              <a:ext cx="6326838" cy="2088875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>
            <a:xfrm>
              <a:off x="1453896" y="2633472"/>
              <a:ext cx="1005840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1490472" y="2795016"/>
              <a:ext cx="1216152" cy="12192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52"/>
          <a:stretch/>
        </p:blipFill>
        <p:spPr>
          <a:xfrm>
            <a:off x="5812563" y="4045425"/>
            <a:ext cx="1645920" cy="14146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00"/>
          <a:stretch/>
        </p:blipFill>
        <p:spPr>
          <a:xfrm>
            <a:off x="10002192" y="3007394"/>
            <a:ext cx="1524000" cy="12466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93"/>
          <a:stretch/>
        </p:blipFill>
        <p:spPr>
          <a:xfrm rot="15625923" flipH="1">
            <a:off x="7729586" y="2574261"/>
            <a:ext cx="1874520" cy="28887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57407" y="2822728"/>
            <a:ext cx="106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SSH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383602" y="4290926"/>
            <a:ext cx="106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Telnet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96288" y="5011094"/>
            <a:ext cx="2711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SSH 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포트는 열려있지만</a:t>
            </a:r>
            <a:endParaRPr lang="en-US" altLang="ko-KR" sz="20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Telnet </a:t>
            </a:r>
            <a:r>
              <a:rPr lang="ko-KR" altLang="en-US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포트는 닫혀있다</a:t>
            </a:r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 rot="20782915">
            <a:off x="2917443" y="4706060"/>
            <a:ext cx="841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Tip!</a:t>
            </a:r>
            <a:endParaRPr lang="ko-KR" altLang="en-US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3383" y="3840053"/>
            <a:ext cx="2711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원격포트는 대표적으로</a:t>
            </a:r>
            <a:endParaRPr lang="en-US" altLang="ko-KR" sz="20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SSH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Telnet</a:t>
            </a:r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있다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3383" y="4560725"/>
            <a:ext cx="2711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포트스캔 명령어 </a:t>
            </a:r>
            <a:r>
              <a:rPr lang="en-US" altLang="ko-KR" sz="20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nmap</a:t>
            </a:r>
            <a:r>
              <a: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r>
              <a:rPr lang="ko-KR" altLang="en-US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86829" y="64395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사전 준비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5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7238782" y="916802"/>
            <a:ext cx="4315314" cy="47898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369412" y="1018903"/>
            <a:ext cx="4073651" cy="455893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23018" y="2014287"/>
            <a:ext cx="31468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 cracking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하기 위해서 대입할 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비밀번호가 있는 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사전파일이 필요하다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51172" y="4023913"/>
            <a:ext cx="331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사전파일로 유명한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Rockyou.txt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파일이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있다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89" b="21640"/>
          <a:stretch/>
        </p:blipFill>
        <p:spPr>
          <a:xfrm>
            <a:off x="728154" y="916802"/>
            <a:ext cx="5852950" cy="4913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44731" y="5808780"/>
            <a:ext cx="21250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▲ </a:t>
            </a:r>
            <a:r>
              <a:rPr lang="en-US" altLang="ko-KR" sz="12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Rockyou</a:t>
            </a:r>
            <a:r>
              <a:rPr lang="en-US" altLang="ko-KR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2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파일 </a:t>
            </a:r>
            <a:endParaRPr lang="ko-KR" altLang="en-US" sz="12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86829" y="64395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사전 준비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8751" y="1382114"/>
            <a:ext cx="3146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사전파일 생성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24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131" b="18470"/>
          <a:stretch/>
        </p:blipFill>
        <p:spPr>
          <a:xfrm>
            <a:off x="914399" y="1071447"/>
            <a:ext cx="6289431" cy="417571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42857" y="0"/>
            <a:ext cx="1233714" cy="653143"/>
          </a:xfrm>
          <a:prstGeom prst="rect">
            <a:avLst/>
          </a:prstGeom>
          <a:solidFill>
            <a:srgbClr val="4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1885" y="6255435"/>
            <a:ext cx="7968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▲ </a:t>
            </a:r>
            <a:r>
              <a:rPr lang="ko-KR" altLang="en-US" sz="20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다크웹에</a:t>
            </a:r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올라온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에듀테크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기업 회원정보 샘플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자료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보안뉴스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86829" y="64395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사전 준비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346703" y="1018767"/>
            <a:ext cx="4325688" cy="46201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467824" y="1130144"/>
            <a:ext cx="4083444" cy="439736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612840" y="2500795"/>
            <a:ext cx="3793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서버의 데이터를 산 다음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사전파일로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만들어 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패스워드 크래킹 공격 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 algn="ctr">
              <a:buFont typeface="Wingdings" panose="05000000000000000000" pitchFamily="2" charset="2"/>
              <a:buChar char="à"/>
            </a:pP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크레덴셜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스터핑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21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-31018" y="-25401"/>
            <a:ext cx="3632200" cy="6883401"/>
          </a:xfrm>
          <a:custGeom>
            <a:avLst/>
            <a:gdLst>
              <a:gd name="connsiteX0" fmla="*/ 0 w 3632200"/>
              <a:gd name="connsiteY0" fmla="*/ 0 h 6972300"/>
              <a:gd name="connsiteX1" fmla="*/ 3632200 w 3632200"/>
              <a:gd name="connsiteY1" fmla="*/ 12700 h 6972300"/>
              <a:gd name="connsiteX2" fmla="*/ 1600200 w 3632200"/>
              <a:gd name="connsiteY2" fmla="*/ 6972300 h 6972300"/>
              <a:gd name="connsiteX3" fmla="*/ 25400 w 3632200"/>
              <a:gd name="connsiteY3" fmla="*/ 6946900 h 6972300"/>
              <a:gd name="connsiteX4" fmla="*/ 0 w 3632200"/>
              <a:gd name="connsiteY4" fmla="*/ 0 h 697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2200" h="6972300">
                <a:moveTo>
                  <a:pt x="0" y="0"/>
                </a:moveTo>
                <a:lnTo>
                  <a:pt x="3632200" y="12700"/>
                </a:lnTo>
                <a:lnTo>
                  <a:pt x="1600200" y="6972300"/>
                </a:lnTo>
                <a:lnTo>
                  <a:pt x="25400" y="6946900"/>
                </a:lnTo>
                <a:cubicBezTo>
                  <a:pt x="16933" y="4631267"/>
                  <a:pt x="8467" y="2315633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9427" y="857300"/>
            <a:ext cx="923330" cy="4574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패스워드 크래킹</a:t>
            </a:r>
            <a:endParaRPr lang="ko-KR" altLang="en-US" sz="4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Picture 4" descr="https://lh3.googleusercontent.com/XBPEuwIFzPYuiYVCA9GCYuPRshBb-Q-pSkClHhyBJwR1pNjhScHwkWF190B8j-4H5LpD1AqXxXFYmpL6qJRzhoyOYWP-QLQilL__aSx6QDF9e8YI7gTitkyrR_yKUw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254" y="6213014"/>
            <a:ext cx="1348027" cy="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3.googleusercontent.com/6h_H8A2g06mRkKZwPN08H1RxT1YoZXjd3dKFM6Sei72c8hYLcKwka8UJJIb3IIAg2B8gQK0hAalS3WM9eghK70-4FEuDjN-01lGpSI6lWVW87jBYZ-kGRPg6wWqT8gc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53" y="6213013"/>
            <a:ext cx="1690948" cy="37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8" descr="https://lh3.googleusercontent.com/zDzEIR_1CJU1IjtFbmQcxNUKyxaIifHcvEe1TsnNbxYRwAdo2TXeUbNJSWVB_x10t0J_rRp8Lc6A7ywl0F4E46hgs65NoromXM3UCN-B7IITGXAkEUcggABFzWgScVW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9" t="-9364" r="-9961" b="-7785"/>
          <a:stretch/>
        </p:blipFill>
        <p:spPr bwMode="auto">
          <a:xfrm>
            <a:off x="9690494" y="5891357"/>
            <a:ext cx="2641206" cy="966643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9"/>
          <a:stretch/>
        </p:blipFill>
        <p:spPr>
          <a:xfrm>
            <a:off x="7937500" y="1935205"/>
            <a:ext cx="2790961" cy="23768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0"/>
          <a:stretch/>
        </p:blipFill>
        <p:spPr>
          <a:xfrm>
            <a:off x="3933396" y="1935205"/>
            <a:ext cx="2488475" cy="21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7007" y="84832"/>
            <a:ext cx="3910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Password cracking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1718" y="1284672"/>
            <a:ext cx="298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명령어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18" y="2197073"/>
            <a:ext cx="10495181" cy="533427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3568700" y="2489200"/>
            <a:ext cx="8255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9804400" y="2489200"/>
            <a:ext cx="1562100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941718" y="2692400"/>
            <a:ext cx="8255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26245" y="3022627"/>
            <a:ext cx="4730782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Hydra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 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사용방법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ㄴ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[option] </a:t>
            </a:r>
            <a:endParaRPr lang="en-US" altLang="ko-KR" sz="2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-L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 </a:t>
            </a:r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사전파일 위치</a:t>
            </a:r>
            <a:endParaRPr lang="en-US" altLang="ko-KR" sz="2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-P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PW </a:t>
            </a:r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사전파일 위치</a:t>
            </a:r>
            <a:endParaRPr lang="en-US" altLang="ko-KR" sz="2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-V : 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시도중인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PW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화면에 </a:t>
            </a:r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출력</a:t>
            </a:r>
            <a:endParaRPr lang="en-US" altLang="ko-KR" sz="2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-f : ID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PW</a:t>
            </a:r>
            <a:r>
              <a:rPr lang="ko-KR" altLang="en-US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찾아내면 공격 </a:t>
            </a:r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중지</a:t>
            </a:r>
            <a:endParaRPr lang="en-US" altLang="ko-KR" sz="2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4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37007" y="84832"/>
            <a:ext cx="3874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Password</a:t>
            </a:r>
            <a:r>
              <a:rPr lang="en-US" altLang="ko-KR" sz="3200" b="1" dirty="0" smtClean="0">
                <a:solidFill>
                  <a:schemeClr val="bg1"/>
                </a:solidFill>
                <a:latin typeface="+mj-lt"/>
              </a:rPr>
              <a:t> cracking</a:t>
            </a:r>
            <a:endParaRPr lang="ko-KR" altLang="en-US" sz="32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XiaoYing_Video_1629281450581_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0003" y="1018902"/>
            <a:ext cx="5903981" cy="466103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811088" y="2043953"/>
            <a:ext cx="4325688" cy="37648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41718" y="2096632"/>
            <a:ext cx="4083444" cy="35833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44878" y="3326201"/>
            <a:ext cx="34771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열려있던 </a:t>
            </a:r>
            <a:r>
              <a:rPr lang="en-US" altLang="ko-KR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ssh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포트를 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통해 패스워드를 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순차적으로 대입하고 있다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1718" y="1284672"/>
            <a:ext cx="298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공격자</a:t>
            </a: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해커</a:t>
            </a: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시점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14"/>
          <a:stretch/>
        </p:blipFill>
        <p:spPr>
          <a:xfrm>
            <a:off x="3625670" y="1123405"/>
            <a:ext cx="918332" cy="7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11088" y="2043953"/>
            <a:ext cx="4325688" cy="376482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941718" y="2096632"/>
            <a:ext cx="4083444" cy="35833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6236" y="2802981"/>
            <a:ext cx="31544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공격측에서</a:t>
            </a: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날아오는</a:t>
            </a:r>
            <a:endParaRPr lang="en-US" altLang="ko-KR" sz="2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패킷을</a:t>
            </a: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패킷캡쳐</a:t>
            </a: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프로그램을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통해 </a:t>
            </a:r>
            <a:endParaRPr lang="en-US" altLang="ko-KR" sz="2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실시간으로 확인하고 </a:t>
            </a:r>
            <a:endParaRPr lang="en-US" altLang="ko-KR" sz="2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있다</a:t>
            </a: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1718" y="1284672"/>
            <a:ext cx="2986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희생자</a:t>
            </a:r>
            <a:r>
              <a:rPr lang="en-US" altLang="ko-KR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시점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XiaoYing_Video_1629281355435_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643" t="24504" r="41390" b="34876"/>
          <a:stretch/>
        </p:blipFill>
        <p:spPr>
          <a:xfrm>
            <a:off x="5358719" y="1515504"/>
            <a:ext cx="6052229" cy="39966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14"/>
          <a:stretch/>
        </p:blipFill>
        <p:spPr>
          <a:xfrm>
            <a:off x="2723970" y="1153744"/>
            <a:ext cx="918332" cy="7235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37007" y="84832"/>
            <a:ext cx="3910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Password cracking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87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37007" y="84832"/>
            <a:ext cx="3910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Password cracking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24" r="8705"/>
          <a:stretch/>
        </p:blipFill>
        <p:spPr>
          <a:xfrm>
            <a:off x="880520" y="970393"/>
            <a:ext cx="5636190" cy="18109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0519" y="2877946"/>
            <a:ext cx="3176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패스워드 </a:t>
            </a:r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크랙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결과값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255330" y="2137893"/>
            <a:ext cx="1171978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350034" y="2137893"/>
            <a:ext cx="185670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t="-199" r="51567" b="55430"/>
          <a:stretch/>
        </p:blipFill>
        <p:spPr>
          <a:xfrm>
            <a:off x="5615190" y="3208127"/>
            <a:ext cx="5632528" cy="2046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71393" y="5450473"/>
            <a:ext cx="3176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전송 결과값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206739" y="818588"/>
            <a:ext cx="696112" cy="6759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090878" y="3069276"/>
            <a:ext cx="696112" cy="6961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66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-25758" y="-25401"/>
            <a:ext cx="3632200" cy="6883401"/>
          </a:xfrm>
          <a:custGeom>
            <a:avLst/>
            <a:gdLst>
              <a:gd name="connsiteX0" fmla="*/ 0 w 3632200"/>
              <a:gd name="connsiteY0" fmla="*/ 0 h 6972300"/>
              <a:gd name="connsiteX1" fmla="*/ 3632200 w 3632200"/>
              <a:gd name="connsiteY1" fmla="*/ 12700 h 6972300"/>
              <a:gd name="connsiteX2" fmla="*/ 1600200 w 3632200"/>
              <a:gd name="connsiteY2" fmla="*/ 6972300 h 6972300"/>
              <a:gd name="connsiteX3" fmla="*/ 25400 w 3632200"/>
              <a:gd name="connsiteY3" fmla="*/ 6946900 h 6972300"/>
              <a:gd name="connsiteX4" fmla="*/ 0 w 3632200"/>
              <a:gd name="connsiteY4" fmla="*/ 0 h 697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2200" h="6972300">
                <a:moveTo>
                  <a:pt x="0" y="0"/>
                </a:moveTo>
                <a:lnTo>
                  <a:pt x="3632200" y="12700"/>
                </a:lnTo>
                <a:lnTo>
                  <a:pt x="1600200" y="6972300"/>
                </a:lnTo>
                <a:lnTo>
                  <a:pt x="25400" y="6946900"/>
                </a:lnTo>
                <a:cubicBezTo>
                  <a:pt x="16933" y="4631267"/>
                  <a:pt x="8467" y="2315633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9427" y="857300"/>
            <a:ext cx="923330" cy="3343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해킹 </a:t>
            </a:r>
            <a:r>
              <a:rPr lang="ko-KR" altLang="en-US" sz="4800" b="1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대응법</a:t>
            </a:r>
            <a:endParaRPr lang="ko-KR" altLang="en-US" sz="4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Picture 4" descr="https://lh3.googleusercontent.com/XBPEuwIFzPYuiYVCA9GCYuPRshBb-Q-pSkClHhyBJwR1pNjhScHwkWF190B8j-4H5LpD1AqXxXFYmpL6qJRzhoyOYWP-QLQilL__aSx6QDF9e8YI7gTitkyrR_yKUw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254" y="6213014"/>
            <a:ext cx="1348027" cy="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3.googleusercontent.com/6h_H8A2g06mRkKZwPN08H1RxT1YoZXjd3dKFM6Sei72c8hYLcKwka8UJJIb3IIAg2B8gQK0hAalS3WM9eghK70-4FEuDjN-01lGpSI6lWVW87jBYZ-kGRPg6wWqT8gc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53" y="6213013"/>
            <a:ext cx="1690948" cy="37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8" descr="https://lh3.googleusercontent.com/zDzEIR_1CJU1IjtFbmQcxNUKyxaIifHcvEe1TsnNbxYRwAdo2TXeUbNJSWVB_x10t0J_rRp8Lc6A7ywl0F4E46hgs65NoromXM3UCN-B7IITGXAkEUcggABFzWgScVW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9" t="-9364" r="-9961" b="-7785"/>
          <a:stretch/>
        </p:blipFill>
        <p:spPr bwMode="auto">
          <a:xfrm>
            <a:off x="9690494" y="5891357"/>
            <a:ext cx="2641206" cy="966643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9"/>
          <a:stretch/>
        </p:blipFill>
        <p:spPr>
          <a:xfrm>
            <a:off x="3632200" y="1715391"/>
            <a:ext cx="2790961" cy="23768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91"/>
          <a:stretch/>
        </p:blipFill>
        <p:spPr>
          <a:xfrm>
            <a:off x="8039910" y="1617338"/>
            <a:ext cx="2750713" cy="23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6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9429" y="99007"/>
            <a:ext cx="2254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ln w="6350">
                  <a:noFill/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해킹대응법</a:t>
            </a:r>
            <a:endParaRPr lang="ko-KR" altLang="en-US" sz="3200" b="1" dirty="0">
              <a:ln w="6350">
                <a:noFill/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784" y="1009467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개인적 차원으로는</a:t>
            </a:r>
            <a:r>
              <a:rPr lang="en-US" altLang="ko-KR" sz="3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4860" y="4760573"/>
            <a:ext cx="10701731" cy="991431"/>
          </a:xfrm>
          <a:prstGeom prst="roundRect">
            <a:avLst/>
          </a:prstGeom>
          <a:solidFill>
            <a:srgbClr val="ECECEC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172916" y="4832857"/>
            <a:ext cx="9492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첫 번째 방법이 어렵기 때문에 비밀번호 뒤에 </a:t>
            </a:r>
            <a:endParaRPr lang="en-US" altLang="ko-KR" sz="2400" b="1" dirty="0">
              <a:ln w="6350">
                <a:noFill/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400" b="1" dirty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</a:t>
            </a:r>
            <a:r>
              <a:rPr lang="en-US" altLang="ko-KR" sz="2400" b="1" dirty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</a:t>
            </a:r>
            <a:r>
              <a:rPr lang="ko-KR" altLang="en-US" sz="2400" b="1" dirty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VER=N,GOOGLE=G,DAUM=D 이렇게 한 글자만 넣어서 간단히 바꾼다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4860" y="3466872"/>
            <a:ext cx="10701731" cy="991431"/>
          </a:xfrm>
          <a:prstGeom prst="roundRect">
            <a:avLst/>
          </a:prstGeom>
          <a:solidFill>
            <a:srgbClr val="ECECEC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172916" y="3733338"/>
            <a:ext cx="9492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비밀번호를 만들 경우 대문자,특수문자 등을 넣어서</a:t>
            </a:r>
            <a:r>
              <a:rPr lang="en-US" altLang="ko-KR" sz="2400" b="1" dirty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b="1" dirty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길고 복잡하게 </a:t>
            </a:r>
            <a:r>
              <a:rPr lang="ko-KR" altLang="en-US" sz="2400" b="1" dirty="0" smtClean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만들기</a:t>
            </a:r>
            <a:endParaRPr lang="en-US" altLang="ko-KR" sz="2400" b="1" dirty="0">
              <a:ln w="6350">
                <a:noFill/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24860" y="2075327"/>
            <a:ext cx="10701731" cy="991431"/>
          </a:xfrm>
          <a:prstGeom prst="roundRect">
            <a:avLst/>
          </a:prstGeom>
          <a:solidFill>
            <a:srgbClr val="ECECEC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72915" y="2333836"/>
            <a:ext cx="97647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사이트마다 아이디/</a:t>
            </a:r>
            <a:r>
              <a:rPr lang="ko-KR" altLang="en-US" sz="2400" b="1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비밀번호를 </a:t>
            </a:r>
            <a:r>
              <a:rPr lang="ko-KR" altLang="en-US" sz="2400" b="1" smtClean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바꾸는 방법</a:t>
            </a:r>
            <a:r>
              <a:rPr lang="en-US" altLang="ko-KR" sz="2400" b="1" dirty="0" smtClean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2400" b="1" dirty="0" smtClean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b="1" dirty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외우기 어렵다는 단점이 있다</a:t>
            </a:r>
            <a:r>
              <a:rPr lang="en-US" altLang="ko-KR" sz="2400" b="1" dirty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2400" b="1" dirty="0">
              <a:ln w="6350">
                <a:noFill/>
              </a:ln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76804" y="1896512"/>
            <a:ext cx="696112" cy="6961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6804" y="3268059"/>
            <a:ext cx="696112" cy="6961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76804" y="4686351"/>
            <a:ext cx="696112" cy="69611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77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74650" y="0"/>
            <a:ext cx="11442700" cy="756138"/>
            <a:chOff x="374650" y="0"/>
            <a:chExt cx="11442700" cy="756138"/>
          </a:xfrm>
          <a:solidFill>
            <a:srgbClr val="4D8AC1"/>
          </a:solidFill>
        </p:grpSpPr>
        <p:sp>
          <p:nvSpPr>
            <p:cNvPr id="6" name="양쪽 모서리가 둥근 사각형 5"/>
            <p:cNvSpPr/>
            <p:nvPr/>
          </p:nvSpPr>
          <p:spPr>
            <a:xfrm>
              <a:off x="374650" y="0"/>
              <a:ext cx="11442700" cy="756138"/>
            </a:xfrm>
            <a:prstGeom prst="round2SameRect">
              <a:avLst>
                <a:gd name="adj1" fmla="val 0"/>
                <a:gd name="adj2" fmla="val 13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smtClean="0">
                  <a:solidFill>
                    <a:prstClr val="whit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조원소개</a:t>
              </a:r>
              <a:endParaRPr lang="en-US" altLang="ko-KR" sz="3200" b="1" dirty="0" smtClean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7" name="도넛 6"/>
            <p:cNvSpPr/>
            <p:nvPr/>
          </p:nvSpPr>
          <p:spPr>
            <a:xfrm>
              <a:off x="501650" y="378069"/>
              <a:ext cx="266700" cy="266700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555503" y="429542"/>
              <a:ext cx="161009" cy="161009"/>
            </a:xfrm>
            <a:prstGeom prst="blockArc">
              <a:avLst>
                <a:gd name="adj1" fmla="val 10800000"/>
                <a:gd name="adj2" fmla="val 15741299"/>
                <a:gd name="adj3" fmla="val 763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>
              <a:off x="379461" y="634680"/>
              <a:ext cx="183662" cy="121386"/>
            </a:xfrm>
            <a:custGeom>
              <a:avLst/>
              <a:gdLst>
                <a:gd name="connsiteX0" fmla="*/ 85615 w 183662"/>
                <a:gd name="connsiteY0" fmla="*/ 0 h 121386"/>
                <a:gd name="connsiteX1" fmla="*/ 183662 w 183662"/>
                <a:gd name="connsiteY1" fmla="*/ 98047 h 121386"/>
                <a:gd name="connsiteX2" fmla="*/ 178950 w 183662"/>
                <a:gd name="connsiteY2" fmla="*/ 121386 h 121386"/>
                <a:gd name="connsiteX3" fmla="*/ 171408 w 183662"/>
                <a:gd name="connsiteY3" fmla="*/ 121386 h 121386"/>
                <a:gd name="connsiteX4" fmla="*/ 176120 w 183662"/>
                <a:gd name="connsiteY4" fmla="*/ 98047 h 121386"/>
                <a:gd name="connsiteX5" fmla="*/ 85615 w 183662"/>
                <a:gd name="connsiteY5" fmla="*/ 7542 h 121386"/>
                <a:gd name="connsiteX6" fmla="*/ 21618 w 183662"/>
                <a:gd name="connsiteY6" fmla="*/ 34050 h 121386"/>
                <a:gd name="connsiteX7" fmla="*/ 2939 w 183662"/>
                <a:gd name="connsiteY7" fmla="*/ 61756 h 121386"/>
                <a:gd name="connsiteX8" fmla="*/ 1304 w 183662"/>
                <a:gd name="connsiteY8" fmla="*/ 59332 h 121386"/>
                <a:gd name="connsiteX9" fmla="*/ 0 w 183662"/>
                <a:gd name="connsiteY9" fmla="*/ 52871 h 121386"/>
                <a:gd name="connsiteX10" fmla="*/ 16285 w 183662"/>
                <a:gd name="connsiteY10" fmla="*/ 28717 h 121386"/>
                <a:gd name="connsiteX11" fmla="*/ 85615 w 183662"/>
                <a:gd name="connsiteY11" fmla="*/ 0 h 12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3662" h="121386">
                  <a:moveTo>
                    <a:pt x="85615" y="0"/>
                  </a:moveTo>
                  <a:cubicBezTo>
                    <a:pt x="139765" y="0"/>
                    <a:pt x="183662" y="43897"/>
                    <a:pt x="183662" y="98047"/>
                  </a:cubicBezTo>
                  <a:lnTo>
                    <a:pt x="178950" y="121386"/>
                  </a:lnTo>
                  <a:lnTo>
                    <a:pt x="171408" y="121386"/>
                  </a:lnTo>
                  <a:lnTo>
                    <a:pt x="176120" y="98047"/>
                  </a:lnTo>
                  <a:cubicBezTo>
                    <a:pt x="176120" y="48062"/>
                    <a:pt x="135600" y="7542"/>
                    <a:pt x="85615" y="7542"/>
                  </a:cubicBezTo>
                  <a:cubicBezTo>
                    <a:pt x="60623" y="7542"/>
                    <a:pt x="37996" y="17672"/>
                    <a:pt x="21618" y="34050"/>
                  </a:cubicBezTo>
                  <a:lnTo>
                    <a:pt x="2939" y="61756"/>
                  </a:lnTo>
                  <a:lnTo>
                    <a:pt x="1304" y="59332"/>
                  </a:lnTo>
                  <a:lnTo>
                    <a:pt x="0" y="52871"/>
                  </a:lnTo>
                  <a:lnTo>
                    <a:pt x="16285" y="28717"/>
                  </a:lnTo>
                  <a:cubicBezTo>
                    <a:pt x="34028" y="10974"/>
                    <a:pt x="58540" y="0"/>
                    <a:pt x="8561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도넛 10"/>
            <p:cNvSpPr/>
            <p:nvPr/>
          </p:nvSpPr>
          <p:spPr>
            <a:xfrm>
              <a:off x="813252" y="422336"/>
              <a:ext cx="140556" cy="140556"/>
            </a:xfrm>
            <a:prstGeom prst="donut">
              <a:avLst>
                <a:gd name="adj" fmla="val 38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850291" y="1402884"/>
            <a:ext cx="8204887" cy="3990876"/>
            <a:chOff x="1087394" y="1007467"/>
            <a:chExt cx="8204887" cy="3990876"/>
          </a:xfrm>
        </p:grpSpPr>
        <p:grpSp>
          <p:nvGrpSpPr>
            <p:cNvPr id="9" name="그룹 8"/>
            <p:cNvGrpSpPr/>
            <p:nvPr/>
          </p:nvGrpSpPr>
          <p:grpSpPr>
            <a:xfrm>
              <a:off x="1087394" y="1682633"/>
              <a:ext cx="8204887" cy="569435"/>
              <a:chOff x="1309816" y="1079157"/>
              <a:chExt cx="5321643" cy="369332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2743200" y="1079157"/>
                <a:ext cx="388825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600" b="1" dirty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포트스캐닝</a:t>
                </a:r>
                <a:r>
                  <a:rPr lang="en-US" altLang="ko-KR" sz="2600" b="1" dirty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, </a:t>
                </a:r>
                <a:r>
                  <a:rPr lang="ko-KR" altLang="en-US" sz="2600" b="1" dirty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패스워드 크래킹</a:t>
                </a: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1309816" y="1079157"/>
                <a:ext cx="1433384" cy="369332"/>
              </a:xfrm>
              <a:prstGeom prst="rect">
                <a:avLst/>
              </a:prstGeom>
              <a:solidFill>
                <a:srgbClr val="229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노준아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1087394" y="4428908"/>
              <a:ext cx="8204887" cy="569435"/>
              <a:chOff x="1309816" y="1079157"/>
              <a:chExt cx="5321643" cy="369332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2743200" y="1079157"/>
                <a:ext cx="388825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600" b="1" dirty="0" err="1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CentOS</a:t>
                </a:r>
                <a:r>
                  <a:rPr lang="en-US" altLang="ko-KR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</a:t>
                </a:r>
                <a:r>
                  <a:rPr lang="ko-KR" altLang="en-US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유저생성</a:t>
                </a:r>
                <a:r>
                  <a:rPr lang="en-US" altLang="ko-KR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, </a:t>
                </a:r>
                <a:r>
                  <a:rPr lang="ko-KR" altLang="en-US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사전파일 준비</a:t>
                </a:r>
                <a:endParaRPr lang="ko-KR" altLang="en-US" sz="2600" b="1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309816" y="1079157"/>
                <a:ext cx="1433384" cy="369332"/>
              </a:xfrm>
              <a:prstGeom prst="rect">
                <a:avLst/>
              </a:prstGeom>
              <a:solidFill>
                <a:srgbClr val="229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최해운</a:t>
                </a:r>
                <a:endParaRPr lang="ko-KR" altLang="en-US" sz="28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087394" y="2598058"/>
              <a:ext cx="8204887" cy="569435"/>
              <a:chOff x="1309816" y="1079157"/>
              <a:chExt cx="5321643" cy="369332"/>
            </a:xfrm>
          </p:grpSpPr>
          <p:sp>
            <p:nvSpPr>
              <p:cNvPr id="17" name="직사각형 16"/>
              <p:cNvSpPr/>
              <p:nvPr/>
            </p:nvSpPr>
            <p:spPr>
              <a:xfrm>
                <a:off x="2743200" y="1079157"/>
                <a:ext cx="388825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자료수집</a:t>
                </a:r>
                <a:r>
                  <a:rPr lang="en-US" altLang="ko-KR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, </a:t>
                </a:r>
                <a:r>
                  <a:rPr lang="ko-KR" altLang="en-US" sz="2600" b="1" dirty="0" err="1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패킷</a:t>
                </a:r>
                <a:r>
                  <a:rPr lang="ko-KR" altLang="en-US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분석</a:t>
                </a:r>
                <a:endParaRPr lang="ko-KR" altLang="en-US" sz="2600" b="1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309816" y="1079157"/>
                <a:ext cx="1433384" cy="369332"/>
              </a:xfrm>
              <a:prstGeom prst="rect">
                <a:avLst/>
              </a:prstGeom>
              <a:solidFill>
                <a:srgbClr val="229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이승원</a:t>
                </a:r>
                <a:endParaRPr lang="ko-KR" altLang="en-US" sz="28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1087394" y="3513483"/>
              <a:ext cx="8204887" cy="569435"/>
              <a:chOff x="1309816" y="1079157"/>
              <a:chExt cx="5321643" cy="36933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743200" y="1079157"/>
                <a:ext cx="3888259" cy="36933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PPT</a:t>
                </a:r>
                <a:r>
                  <a:rPr lang="ko-KR" altLang="en-US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제작</a:t>
                </a:r>
                <a:r>
                  <a:rPr lang="en-US" altLang="ko-KR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, </a:t>
                </a:r>
                <a:r>
                  <a:rPr lang="ko-KR" altLang="en-US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패스워드 </a:t>
                </a:r>
                <a:r>
                  <a:rPr lang="ko-KR" altLang="en-US" sz="2600" b="1" dirty="0" err="1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해킹대응법</a:t>
                </a:r>
                <a:r>
                  <a:rPr lang="en-US" altLang="ko-KR" sz="2600" b="1" dirty="0" smtClean="0">
                    <a:solidFill>
                      <a:schemeClr val="tx1"/>
                    </a:solidFill>
                    <a:latin typeface="나눔스퀘어_ac Light" panose="020B0600000101010101" pitchFamily="50" charset="-127"/>
                    <a:ea typeface="나눔스퀘어_ac Light" panose="020B0600000101010101" pitchFamily="50" charset="-127"/>
                  </a:rPr>
                  <a:t> </a:t>
                </a:r>
                <a:endParaRPr lang="ko-KR" altLang="en-US" sz="2600" b="1" dirty="0">
                  <a:solidFill>
                    <a:schemeClr val="tx1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309816" y="1079157"/>
                <a:ext cx="1433384" cy="369332"/>
              </a:xfrm>
              <a:prstGeom prst="rect">
                <a:avLst/>
              </a:prstGeom>
              <a:solidFill>
                <a:srgbClr val="229C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800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이하영</a:t>
                </a:r>
                <a:endParaRPr lang="ko-KR" altLang="en-US" sz="2800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1087394" y="1007467"/>
              <a:ext cx="8204887" cy="3786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Team. Linux License</a:t>
              </a:r>
              <a:endParaRPr lang="ko-KR" altLang="en-US" sz="24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7"/>
          <a:stretch/>
        </p:blipFill>
        <p:spPr>
          <a:xfrm>
            <a:off x="716512" y="3700929"/>
            <a:ext cx="1977081" cy="169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9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56686" y="107434"/>
            <a:ext cx="1947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 smtClean="0">
                <a:ln w="6350">
                  <a:noFill/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해킹대응법</a:t>
            </a:r>
            <a:endParaRPr lang="ko-KR" altLang="en-US" sz="3200" b="1" dirty="0">
              <a:ln w="6350">
                <a:noFill/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724075" y="4732137"/>
            <a:ext cx="10701731" cy="991431"/>
          </a:xfrm>
          <a:prstGeom prst="roundRect">
            <a:avLst/>
          </a:prstGeom>
          <a:solidFill>
            <a:srgbClr val="ECECEC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738784" y="3313845"/>
            <a:ext cx="10701731" cy="991431"/>
          </a:xfrm>
          <a:prstGeom prst="roundRect">
            <a:avLst/>
          </a:prstGeom>
          <a:solidFill>
            <a:srgbClr val="ECECEC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86031" y="1895553"/>
            <a:ext cx="10701731" cy="991431"/>
          </a:xfrm>
          <a:prstGeom prst="roundRect">
            <a:avLst/>
          </a:prstGeom>
          <a:solidFill>
            <a:srgbClr val="ECECEC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03299" y="2191214"/>
            <a:ext cx="10172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 비밀번호의 입력횟수를 </a:t>
            </a:r>
            <a:r>
              <a:rPr lang="ko-KR" altLang="en-US" sz="24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제한하는 방법</a:t>
            </a:r>
            <a:endParaRPr lang="ko-KR" altLang="en-US" sz="2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03299" y="3609505"/>
            <a:ext cx="9243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ID</a:t>
            </a:r>
            <a:r>
              <a: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 비밀번호가 틀렸을 경우 둘 중 </a:t>
            </a:r>
            <a:r>
              <a:rPr lang="ko-KR" altLang="en-US" sz="24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항목이 </a:t>
            </a:r>
            <a:r>
              <a: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틀렸는지 알려주지 않는 </a:t>
            </a:r>
            <a:r>
              <a:rPr lang="ko-KR" altLang="en-US" sz="24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</a:t>
            </a:r>
            <a:r>
              <a:rPr lang="ko-KR" altLang="en-US" sz="2400" b="1" dirty="0">
                <a:ln w="6350">
                  <a:noFill/>
                </a:ln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법</a:t>
            </a:r>
            <a:endParaRPr lang="ko-KR" altLang="en-US" sz="2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3299" y="5027797"/>
            <a:ext cx="8509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24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입력이 </a:t>
            </a:r>
            <a:r>
              <a: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 횟수 이상 잘못된 경우 해당 계정을 </a:t>
            </a:r>
            <a:r>
              <a:rPr lang="ko-KR" altLang="en-US" sz="24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잠금 하는 </a:t>
            </a:r>
            <a:r>
              <a: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784" y="1009467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서버적 차원으로는</a:t>
            </a:r>
            <a:r>
              <a:rPr lang="en-US" altLang="ko-KR" sz="3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3806" y="1594242"/>
            <a:ext cx="696112" cy="6961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3806" y="2965789"/>
            <a:ext cx="696112" cy="6961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13806" y="4384081"/>
            <a:ext cx="696112" cy="6961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35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56686" y="107434"/>
            <a:ext cx="1947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 err="1" smtClean="0">
                <a:ln w="6350">
                  <a:noFill/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해킹대응법</a:t>
            </a:r>
            <a:endParaRPr lang="ko-KR" altLang="en-US" sz="3200" b="1" dirty="0">
              <a:ln w="6350">
                <a:noFill/>
              </a:ln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8784" y="1009467"/>
            <a:ext cx="333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서버적 차원으로는</a:t>
            </a:r>
            <a:r>
              <a:rPr lang="en-US" altLang="ko-KR" sz="3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4" r="26842" b="7399"/>
          <a:stretch/>
        </p:blipFill>
        <p:spPr>
          <a:xfrm>
            <a:off x="738784" y="1943628"/>
            <a:ext cx="7526934" cy="154945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862149" y="2174741"/>
            <a:ext cx="158400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62149" y="2383412"/>
            <a:ext cx="1754442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62149" y="2592082"/>
            <a:ext cx="145902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62149" y="2800752"/>
            <a:ext cx="4582048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62149" y="2969565"/>
            <a:ext cx="4582048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62149" y="3178236"/>
            <a:ext cx="4933740" cy="0"/>
          </a:xfrm>
          <a:prstGeom prst="line">
            <a:avLst/>
          </a:prstGeom>
          <a:ln w="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16591" y="3618021"/>
            <a:ext cx="512064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700" dirty="0" smtClean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비밀번호 만료일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비밀번호 비활성화 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계정 만료일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최소 변경일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최대 변경일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비밀번호 변경일 알림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6785" y="3695834"/>
            <a:ext cx="241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위에서부터 </a:t>
            </a:r>
            <a:endParaRPr lang="en-US" altLang="ko-KR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9083" y="2616086"/>
            <a:ext cx="102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&lt;-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17625" y="1943628"/>
            <a:ext cx="315993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</a:t>
            </a:r>
            <a:r>
              <a:rPr lang="en-US" altLang="ko-KR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계정의 만료일과 </a:t>
            </a:r>
            <a:endParaRPr lang="en-US" altLang="ko-KR" sz="2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 날짜 설정 </a:t>
            </a:r>
            <a:r>
              <a:rPr lang="en-US" altLang="ko-KR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</a:p>
          <a:p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비밀번호를 최소로 변경할 수 있는 날짜 </a:t>
            </a:r>
            <a:r>
              <a:rPr lang="en-US" altLang="ko-KR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(default 0</a:t>
            </a:r>
            <a:r>
              <a:rPr lang="ko-KR" altLang="en-US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en-US" altLang="ko-KR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비밀번호를 </a:t>
            </a:r>
            <a:r>
              <a:rPr lang="ko-KR" altLang="en-US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최대로 변경해야되는 날짜 </a:t>
            </a:r>
            <a:r>
              <a:rPr lang="en-US" altLang="ko-KR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(default 9999</a:t>
            </a:r>
            <a:r>
              <a:rPr lang="ko-KR" altLang="en-US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en-US" altLang="ko-KR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8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 변경 일을 경고하는 날짜</a:t>
            </a:r>
            <a:r>
              <a:rPr lang="en-US" altLang="ko-KR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(default 7</a:t>
            </a:r>
            <a:r>
              <a:rPr lang="ko-KR" altLang="en-US" sz="2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2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0911841" y="1009467"/>
            <a:ext cx="696112" cy="6961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26768" y="3503915"/>
            <a:ext cx="1630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▲ </a:t>
            </a: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</a:t>
            </a:r>
            <a:r>
              <a:rPr lang="en-US" altLang="ko-KR" sz="16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etc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/shadow</a:t>
            </a:r>
          </a:p>
        </p:txBody>
      </p:sp>
    </p:spTree>
    <p:extLst>
      <p:ext uri="{BB962C8B-B14F-4D97-AF65-F5344CB8AC3E}">
        <p14:creationId xmlns:p14="http://schemas.microsoft.com/office/powerpoint/2010/main" val="24699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29943" y="101600"/>
            <a:ext cx="1103086" cy="478971"/>
          </a:xfrm>
          <a:prstGeom prst="rect">
            <a:avLst/>
          </a:prstGeom>
          <a:solidFill>
            <a:srgbClr val="4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63228" y="48697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해킹대응법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694623" y="2445476"/>
            <a:ext cx="4242589" cy="2296310"/>
            <a:chOff x="764840" y="1002528"/>
            <a:chExt cx="4242589" cy="2727507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809950" y="1002530"/>
              <a:ext cx="4197479" cy="2394861"/>
            </a:xfrm>
            <a:prstGeom prst="roundRect">
              <a:avLst/>
            </a:prstGeom>
            <a:noFill/>
            <a:ln w="22225">
              <a:solidFill>
                <a:srgbClr val="DAE3F3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287101" y="1097929"/>
              <a:ext cx="2467428" cy="2632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영문</a:t>
              </a:r>
              <a:r>
                <a:rPr lang="en-US" altLang="ko-KR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숫자</a:t>
              </a:r>
              <a:r>
                <a:rPr lang="en-US" altLang="ko-KR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특수문자 </a:t>
              </a:r>
              <a:endPara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</a:t>
              </a:r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종류 이상 조합 </a:t>
              </a:r>
              <a:r>
                <a:rPr lang="en-US" altLang="ko-KR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최소 </a:t>
              </a:r>
              <a:r>
                <a:rPr lang="en-US" altLang="ko-KR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10</a:t>
              </a:r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</a:t>
              </a:r>
              <a:endPara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en-US" altLang="ko-KR" sz="9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en-US" altLang="ko-KR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3</a:t>
              </a:r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종류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이상 조합 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-&gt; </a:t>
              </a:r>
              <a:r>
                <a:rPr lang="ko-KR" altLang="en-US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최소 </a:t>
              </a:r>
              <a:r>
                <a:rPr lang="en-US" altLang="ko-KR" sz="20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8</a:t>
              </a:r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자</a:t>
              </a:r>
              <a:endPara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764840" y="1002528"/>
              <a:ext cx="1263549" cy="2394861"/>
            </a:xfrm>
            <a:custGeom>
              <a:avLst/>
              <a:gdLst>
                <a:gd name="connsiteX0" fmla="*/ 286739 w 994416"/>
                <a:gd name="connsiteY0" fmla="*/ 0 h 2196456"/>
                <a:gd name="connsiteX1" fmla="*/ 994416 w 994416"/>
                <a:gd name="connsiteY1" fmla="*/ 0 h 2196456"/>
                <a:gd name="connsiteX2" fmla="*/ 994416 w 994416"/>
                <a:gd name="connsiteY2" fmla="*/ 2196456 h 2196456"/>
                <a:gd name="connsiteX3" fmla="*/ 286739 w 994416"/>
                <a:gd name="connsiteY3" fmla="*/ 2196455 h 2196456"/>
                <a:gd name="connsiteX4" fmla="*/ 0 w 994416"/>
                <a:gd name="connsiteY4" fmla="*/ 1909716 h 2196456"/>
                <a:gd name="connsiteX5" fmla="*/ 0 w 994416"/>
                <a:gd name="connsiteY5" fmla="*/ 286739 h 2196456"/>
                <a:gd name="connsiteX6" fmla="*/ 286739 w 994416"/>
                <a:gd name="connsiteY6" fmla="*/ 0 h 219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4416" h="2196456">
                  <a:moveTo>
                    <a:pt x="286739" y="0"/>
                  </a:moveTo>
                  <a:lnTo>
                    <a:pt x="994416" y="0"/>
                  </a:lnTo>
                  <a:lnTo>
                    <a:pt x="994416" y="2196456"/>
                  </a:lnTo>
                  <a:lnTo>
                    <a:pt x="286739" y="2196455"/>
                  </a:lnTo>
                  <a:cubicBezTo>
                    <a:pt x="128377" y="2196455"/>
                    <a:pt x="0" y="2068078"/>
                    <a:pt x="0" y="1909716"/>
                  </a:cubicBezTo>
                  <a:lnTo>
                    <a:pt x="0" y="286739"/>
                  </a:lnTo>
                  <a:cubicBezTo>
                    <a:pt x="0" y="128377"/>
                    <a:pt x="128377" y="0"/>
                    <a:pt x="286739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02645" y="1969123"/>
              <a:ext cx="802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 </a:t>
              </a:r>
              <a:r>
                <a:rPr lang="ko-KR" altLang="en-US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항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183763" y="1195637"/>
            <a:ext cx="4197479" cy="2011215"/>
            <a:chOff x="3948553" y="3492787"/>
            <a:chExt cx="4197479" cy="2394862"/>
          </a:xfrm>
        </p:grpSpPr>
        <p:sp>
          <p:nvSpPr>
            <p:cNvPr id="15" name="직사각형 14"/>
            <p:cNvSpPr/>
            <p:nvPr/>
          </p:nvSpPr>
          <p:spPr>
            <a:xfrm>
              <a:off x="5316013" y="4012873"/>
              <a:ext cx="280421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연속적인 숫자</a:t>
              </a:r>
              <a:r>
                <a:rPr lang="en-US" altLang="ko-KR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</a:t>
              </a:r>
            </a:p>
            <a:p>
              <a:pPr algn="ctr"/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생일, 등 추측하기 </a:t>
              </a:r>
              <a:endParaRPr lang="en-US" altLang="ko-KR" sz="20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20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쉬운 비밀번호는 사용하지 않는 것을 권고</a:t>
              </a:r>
              <a:endPara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3948553" y="3492788"/>
              <a:ext cx="4197479" cy="2394861"/>
            </a:xfrm>
            <a:prstGeom prst="roundRect">
              <a:avLst/>
            </a:prstGeom>
            <a:noFill/>
            <a:ln w="22225">
              <a:solidFill>
                <a:srgbClr val="A2B9E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3950841" y="3492787"/>
              <a:ext cx="1263549" cy="2394861"/>
            </a:xfrm>
            <a:custGeom>
              <a:avLst/>
              <a:gdLst>
                <a:gd name="connsiteX0" fmla="*/ 286739 w 994416"/>
                <a:gd name="connsiteY0" fmla="*/ 0 h 2196456"/>
                <a:gd name="connsiteX1" fmla="*/ 994416 w 994416"/>
                <a:gd name="connsiteY1" fmla="*/ 0 h 2196456"/>
                <a:gd name="connsiteX2" fmla="*/ 994416 w 994416"/>
                <a:gd name="connsiteY2" fmla="*/ 2196456 h 2196456"/>
                <a:gd name="connsiteX3" fmla="*/ 286739 w 994416"/>
                <a:gd name="connsiteY3" fmla="*/ 2196455 h 2196456"/>
                <a:gd name="connsiteX4" fmla="*/ 0 w 994416"/>
                <a:gd name="connsiteY4" fmla="*/ 1909716 h 2196456"/>
                <a:gd name="connsiteX5" fmla="*/ 0 w 994416"/>
                <a:gd name="connsiteY5" fmla="*/ 286739 h 2196456"/>
                <a:gd name="connsiteX6" fmla="*/ 286739 w 994416"/>
                <a:gd name="connsiteY6" fmla="*/ 0 h 219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4416" h="2196456">
                  <a:moveTo>
                    <a:pt x="286739" y="0"/>
                  </a:moveTo>
                  <a:lnTo>
                    <a:pt x="994416" y="0"/>
                  </a:lnTo>
                  <a:lnTo>
                    <a:pt x="994416" y="2196456"/>
                  </a:lnTo>
                  <a:lnTo>
                    <a:pt x="286739" y="2196455"/>
                  </a:lnTo>
                  <a:cubicBezTo>
                    <a:pt x="128377" y="2196455"/>
                    <a:pt x="0" y="2068078"/>
                    <a:pt x="0" y="1909716"/>
                  </a:cubicBezTo>
                  <a:lnTo>
                    <a:pt x="0" y="286739"/>
                  </a:lnTo>
                  <a:cubicBezTo>
                    <a:pt x="0" y="128377"/>
                    <a:pt x="128377" y="0"/>
                    <a:pt x="286739" y="0"/>
                  </a:cubicBezTo>
                  <a:close/>
                </a:path>
              </a:pathLst>
            </a:custGeom>
            <a:solidFill>
              <a:srgbClr val="A2B9E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60972" y="4452693"/>
              <a:ext cx="802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 </a:t>
              </a:r>
              <a:r>
                <a:rPr lang="ko-KR" altLang="en-US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항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83763" y="3438939"/>
            <a:ext cx="4242589" cy="2011214"/>
            <a:chOff x="7085566" y="1002526"/>
            <a:chExt cx="4242589" cy="2394863"/>
          </a:xfrm>
        </p:grpSpPr>
        <p:sp>
          <p:nvSpPr>
            <p:cNvPr id="13" name="직사각형 12"/>
            <p:cNvSpPr/>
            <p:nvPr/>
          </p:nvSpPr>
          <p:spPr>
            <a:xfrm>
              <a:off x="8453026" y="1285878"/>
              <a:ext cx="2675160" cy="1869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비밀번호 설정 후 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한 반기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(3~6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개월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)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 지나면</a:t>
              </a:r>
              <a:r>
                <a:rPr lang="en-US" altLang="ko-KR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비밀번호 변경 을 권고</a:t>
              </a:r>
              <a:endPara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7130676" y="1002528"/>
              <a:ext cx="4197479" cy="2394861"/>
            </a:xfrm>
            <a:prstGeom prst="roundRect">
              <a:avLst/>
            </a:prstGeom>
            <a:noFill/>
            <a:ln w="22225">
              <a:solidFill>
                <a:srgbClr val="958FD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 24"/>
            <p:cNvSpPr/>
            <p:nvPr/>
          </p:nvSpPr>
          <p:spPr>
            <a:xfrm>
              <a:off x="7085566" y="1002526"/>
              <a:ext cx="1263549" cy="2394861"/>
            </a:xfrm>
            <a:custGeom>
              <a:avLst/>
              <a:gdLst>
                <a:gd name="connsiteX0" fmla="*/ 286739 w 994416"/>
                <a:gd name="connsiteY0" fmla="*/ 0 h 2196456"/>
                <a:gd name="connsiteX1" fmla="*/ 994416 w 994416"/>
                <a:gd name="connsiteY1" fmla="*/ 0 h 2196456"/>
                <a:gd name="connsiteX2" fmla="*/ 994416 w 994416"/>
                <a:gd name="connsiteY2" fmla="*/ 2196456 h 2196456"/>
                <a:gd name="connsiteX3" fmla="*/ 286739 w 994416"/>
                <a:gd name="connsiteY3" fmla="*/ 2196455 h 2196456"/>
                <a:gd name="connsiteX4" fmla="*/ 0 w 994416"/>
                <a:gd name="connsiteY4" fmla="*/ 1909716 h 2196456"/>
                <a:gd name="connsiteX5" fmla="*/ 0 w 994416"/>
                <a:gd name="connsiteY5" fmla="*/ 286739 h 2196456"/>
                <a:gd name="connsiteX6" fmla="*/ 286739 w 994416"/>
                <a:gd name="connsiteY6" fmla="*/ 0 h 2196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4416" h="2196456">
                  <a:moveTo>
                    <a:pt x="286739" y="0"/>
                  </a:moveTo>
                  <a:lnTo>
                    <a:pt x="994416" y="0"/>
                  </a:lnTo>
                  <a:lnTo>
                    <a:pt x="994416" y="2196456"/>
                  </a:lnTo>
                  <a:lnTo>
                    <a:pt x="286739" y="2196455"/>
                  </a:lnTo>
                  <a:cubicBezTo>
                    <a:pt x="128377" y="2196455"/>
                    <a:pt x="0" y="2068078"/>
                    <a:pt x="0" y="1909716"/>
                  </a:cubicBezTo>
                  <a:lnTo>
                    <a:pt x="0" y="286739"/>
                  </a:lnTo>
                  <a:cubicBezTo>
                    <a:pt x="0" y="128377"/>
                    <a:pt x="128377" y="0"/>
                    <a:pt x="286739" y="0"/>
                  </a:cubicBezTo>
                  <a:close/>
                </a:path>
              </a:pathLst>
            </a:custGeom>
            <a:solidFill>
              <a:srgbClr val="958FD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08033" y="1901564"/>
              <a:ext cx="802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 </a:t>
              </a:r>
              <a:r>
                <a:rPr lang="ko-KR" altLang="en-US" sz="2400" dirty="0" smtClean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항</a:t>
              </a:r>
              <a:endPara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22600" y="5682242"/>
            <a:ext cx="3375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정보통신망법</a:t>
            </a:r>
            <a:r>
              <a:rPr lang="ko-KR" altLang="en-US" sz="14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제 </a:t>
            </a:r>
            <a:r>
              <a:rPr lang="en-US" altLang="ko-KR" sz="14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</a:t>
            </a:r>
            <a:r>
              <a:rPr lang="ko-KR" altLang="en-US" sz="14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</a:t>
            </a:r>
            <a:r>
              <a:rPr lang="en-US" altLang="ko-KR" sz="14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4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접근통제</a:t>
            </a:r>
            <a:r>
              <a:rPr lang="en-US" altLang="ko-KR" sz="14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endParaRPr lang="ko-KR" altLang="en-US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8784" y="1009467"/>
            <a:ext cx="335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정부적 차원으로는</a:t>
            </a:r>
            <a:r>
              <a:rPr lang="en-US" altLang="ko-KR" sz="32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32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-25758" y="-25401"/>
            <a:ext cx="3632200" cy="6883401"/>
          </a:xfrm>
          <a:custGeom>
            <a:avLst/>
            <a:gdLst>
              <a:gd name="connsiteX0" fmla="*/ 0 w 3632200"/>
              <a:gd name="connsiteY0" fmla="*/ 0 h 6972300"/>
              <a:gd name="connsiteX1" fmla="*/ 3632200 w 3632200"/>
              <a:gd name="connsiteY1" fmla="*/ 12700 h 6972300"/>
              <a:gd name="connsiteX2" fmla="*/ 1600200 w 3632200"/>
              <a:gd name="connsiteY2" fmla="*/ 6972300 h 6972300"/>
              <a:gd name="connsiteX3" fmla="*/ 25400 w 3632200"/>
              <a:gd name="connsiteY3" fmla="*/ 6946900 h 6972300"/>
              <a:gd name="connsiteX4" fmla="*/ 0 w 3632200"/>
              <a:gd name="connsiteY4" fmla="*/ 0 h 697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2200" h="6972300">
                <a:moveTo>
                  <a:pt x="0" y="0"/>
                </a:moveTo>
                <a:lnTo>
                  <a:pt x="3632200" y="12700"/>
                </a:lnTo>
                <a:lnTo>
                  <a:pt x="1600200" y="6972300"/>
                </a:lnTo>
                <a:lnTo>
                  <a:pt x="25400" y="6946900"/>
                </a:lnTo>
                <a:cubicBezTo>
                  <a:pt x="16933" y="4631267"/>
                  <a:pt x="8467" y="2315633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9427" y="857300"/>
            <a:ext cx="923330" cy="2727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조원 소감</a:t>
            </a:r>
            <a:endParaRPr lang="ko-KR" altLang="en-US" sz="4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895" y="1615683"/>
            <a:ext cx="2238984" cy="2238984"/>
          </a:xfrm>
          <a:prstGeom prst="rect">
            <a:avLst/>
          </a:prstGeom>
        </p:spPr>
      </p:pic>
      <p:pic>
        <p:nvPicPr>
          <p:cNvPr id="14" name="Picture 4" descr="https://lh3.googleusercontent.com/XBPEuwIFzPYuiYVCA9GCYuPRshBb-Q-pSkClHhyBJwR1pNjhScHwkWF190B8j-4H5LpD1AqXxXFYmpL6qJRzhoyOYWP-QLQilL__aSx6QDF9e8YI7gTitkyrR_yKUw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254" y="6213014"/>
            <a:ext cx="1348027" cy="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3.googleusercontent.com/6h_H8A2g06mRkKZwPN08H1RxT1YoZXjd3dKFM6Sei72c8hYLcKwka8UJJIb3IIAg2B8gQK0hAalS3WM9eghK70-4FEuDjN-01lGpSI6lWVW87jBYZ-kGRPg6wWqT8gc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53" y="6213013"/>
            <a:ext cx="1690948" cy="37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8" descr="https://lh3.googleusercontent.com/zDzEIR_1CJU1IjtFbmQcxNUKyxaIifHcvEe1TsnNbxYRwAdo2TXeUbNJSWVB_x10t0J_rRp8Lc6A7ywl0F4E46hgs65NoromXM3UCN-B7IITGXAkEUcggABFzWgScVW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9" t="-9364" r="-9961" b="-7785"/>
          <a:stretch/>
        </p:blipFill>
        <p:spPr bwMode="auto">
          <a:xfrm>
            <a:off x="9690494" y="5891357"/>
            <a:ext cx="2641206" cy="966643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9"/>
          <a:stretch/>
        </p:blipFill>
        <p:spPr>
          <a:xfrm>
            <a:off x="4327552" y="1615683"/>
            <a:ext cx="2672747" cy="231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4257" y="116115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소감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664604"/>
              </p:ext>
            </p:extLst>
          </p:nvPr>
        </p:nvGraphicFramePr>
        <p:xfrm>
          <a:off x="1291769" y="1343781"/>
          <a:ext cx="9477830" cy="383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228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28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학생이름</a:t>
                      </a:r>
                      <a:endParaRPr lang="ko-KR" altLang="en-US" sz="2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소감</a:t>
                      </a:r>
                      <a:endParaRPr lang="ko-KR" altLang="en-US" sz="2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4591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40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노준아</a:t>
                      </a:r>
                      <a:endParaRPr lang="ko-KR" altLang="en-US" sz="40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원래 정보보안에 큰 관심이 있었고 개인적으로도 배웠었던 경험이 있습니다</a:t>
                      </a:r>
                      <a:r>
                        <a:rPr lang="en-US" altLang="ko-KR" sz="2000" kern="120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2000" kern="120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덕분에 수업을 따라가는데</a:t>
                      </a:r>
                      <a:r>
                        <a:rPr lang="ko-KR" alt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 어려움은 없었지만 </a:t>
                      </a:r>
                      <a:r>
                        <a:rPr lang="en-US" altLang="ko-KR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PPT</a:t>
                      </a:r>
                      <a:r>
                        <a:rPr lang="ko-KR" altLang="en-US" sz="2000" kern="1200" baseline="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디자인을 만들고 수정하는데 어려움이 있었습니다</a:t>
                      </a:r>
                      <a:r>
                        <a:rPr lang="en-US" altLang="ko-KR" sz="2000" kern="1200" baseline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en-US" altLang="ko-KR" sz="2000" kern="120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nmap</a:t>
                      </a:r>
                      <a:r>
                        <a:rPr lang="ko-KR" altLang="en-US" sz="2000" kern="120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을 활용한 포트스캐닝이나 </a:t>
                      </a:r>
                      <a:r>
                        <a:rPr lang="en-US" altLang="ko-KR" sz="2000" kern="120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hydra</a:t>
                      </a:r>
                      <a:r>
                        <a:rPr lang="ko-KR" altLang="en-US" sz="2000" kern="120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를 활용한 패스워드 크래킹 같은 실습을 해보며 정보보안을 취미로 공부해봐도 괜찮을 것 같다는 생각을 하게 되었습니다</a:t>
                      </a:r>
                      <a:r>
                        <a:rPr lang="en-US" altLang="ko-KR" sz="2000" kern="120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2000" kern="120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특히 </a:t>
                      </a:r>
                      <a:r>
                        <a:rPr lang="ko-KR" altLang="en-US" sz="2000" kern="120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제가 앞으로 프로그램을 </a:t>
                      </a:r>
                      <a:r>
                        <a:rPr lang="ko-KR" altLang="en-US" sz="2000" kern="120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개발하면서 보안에 더욱 신경 쓰고 보안뉴스등을 보며 보안 이슈에 더욱 민감해야 된다는 생각을 하게 되었습니다</a:t>
                      </a:r>
                      <a:r>
                        <a:rPr lang="en-US" altLang="ko-KR" sz="2000" kern="1200" dirty="0" smtClean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. </a:t>
                      </a:r>
                      <a:endParaRPr lang="ko-KR" altLang="en-US" sz="2000" kern="1200" dirty="0" smtClean="0">
                        <a:solidFill>
                          <a:schemeClr val="dk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https://lh3.googleusercontent.com/XBPEuwIFzPYuiYVCA9GCYuPRshBb-Q-pSkClHhyBJwR1pNjhScHwkWF190B8j-4H5LpD1AqXxXFYmpL6qJRzhoyOYWP-QLQilL__aSx6QDF9e8YI7gTitkyrR_yKUw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895" y="6213014"/>
            <a:ext cx="1348027" cy="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lh3.googleusercontent.com/6h_H8A2g06mRkKZwPN08H1RxT1YoZXjd3dKFM6Sei72c8hYLcKwka8UJJIb3IIAg2B8gQK0hAalS3WM9eghK70-4FEuDjN-01lGpSI6lWVW87jBYZ-kGRPg6wWqT8gc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94" y="6213013"/>
            <a:ext cx="1690948" cy="37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8" descr="https://lh3.googleusercontent.com/zDzEIR_1CJU1IjtFbmQcxNUKyxaIifHcvEe1TsnNbxYRwAdo2TXeUbNJSWVB_x10t0J_rRp8Lc6A7ywl0F4E46hgs65NoromXM3UCN-B7IITGXAkEUcggABFzWgScVW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9" t="-9364" r="-9961" b="-7785"/>
          <a:stretch/>
        </p:blipFill>
        <p:spPr bwMode="auto">
          <a:xfrm>
            <a:off x="3156135" y="5891357"/>
            <a:ext cx="2641206" cy="966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897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1557" y="103415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소감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852077"/>
              </p:ext>
            </p:extLst>
          </p:nvPr>
        </p:nvGraphicFramePr>
        <p:xfrm>
          <a:off x="1291769" y="1343781"/>
          <a:ext cx="9477830" cy="383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228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28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학생이름</a:t>
                      </a:r>
                      <a:endParaRPr lang="ko-KR" altLang="en-US" sz="2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소감</a:t>
                      </a:r>
                      <a:endParaRPr lang="ko-KR" altLang="en-US" sz="2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4591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40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이승원</a:t>
                      </a:r>
                      <a:endParaRPr lang="ko-KR" altLang="en-US" sz="40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이번 프로젝트에서 저의 역할은 자료조사 및 패킷 분석을 </a:t>
                      </a:r>
                      <a:endParaRPr lang="en-US" altLang="ko-KR" sz="1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rtl="0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맡았습니다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제가 평소에 해킹에 대해 관심이 있어 이 연수를 신청하게 되었는데 정보 보안 관련 분야는 공부해보지 못해 배우는 게 어려웠지만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강사 선생님께서 해킹의 실제 사례들을 이야기해 주시며 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가르쳐주시니까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훨씬 </a:t>
                      </a:r>
                      <a:r>
                        <a:rPr lang="ko-KR" alt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재밌고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이해가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잘 </a:t>
                      </a:r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되었습니다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rtl="0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해킹 실습을 한 것이 기억에 가장 많이 남는 것 같습니다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rtl="0"/>
                      <a:r>
                        <a:rPr lang="ko-KR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이번 연수에서 배운 걸 까먹기 않기 위해 복습하고  추가적으로 정보 보안 관련 분야를 더 공부해보고 싶습니다</a:t>
                      </a:r>
                      <a:r>
                        <a:rPr lang="en-US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^____^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4" descr="https://lh3.googleusercontent.com/XBPEuwIFzPYuiYVCA9GCYuPRshBb-Q-pSkClHhyBJwR1pNjhScHwkWF190B8j-4H5LpD1AqXxXFYmpL6qJRzhoyOYWP-QLQilL__aSx6QDF9e8YI7gTitkyrR_yKUw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895" y="6213014"/>
            <a:ext cx="1348027" cy="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lh3.googleusercontent.com/6h_H8A2g06mRkKZwPN08H1RxT1YoZXjd3dKFM6Sei72c8hYLcKwka8UJJIb3IIAg2B8gQK0hAalS3WM9eghK70-4FEuDjN-01lGpSI6lWVW87jBYZ-kGRPg6wWqT8gc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94" y="6213013"/>
            <a:ext cx="1690948" cy="37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https://lh3.googleusercontent.com/zDzEIR_1CJU1IjtFbmQcxNUKyxaIifHcvEe1TsnNbxYRwAdo2TXeUbNJSWVB_x10t0J_rRp8Lc6A7ywl0F4E46hgs65NoromXM3UCN-B7IITGXAkEUcggABFzWgScVW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9" t="-9364" r="-9961" b="-7785"/>
          <a:stretch/>
        </p:blipFill>
        <p:spPr bwMode="auto">
          <a:xfrm>
            <a:off x="3156135" y="5891357"/>
            <a:ext cx="2641206" cy="966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23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77757" y="103415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소감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41903"/>
              </p:ext>
            </p:extLst>
          </p:nvPr>
        </p:nvGraphicFramePr>
        <p:xfrm>
          <a:off x="1291769" y="1343781"/>
          <a:ext cx="9477830" cy="383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228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280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학생이름</a:t>
                      </a:r>
                      <a:endParaRPr lang="ko-KR" altLang="en-US" sz="2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소감</a:t>
                      </a:r>
                      <a:endParaRPr lang="ko-KR" altLang="en-US" sz="2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4591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400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이하영</a:t>
                      </a:r>
                      <a:endParaRPr lang="ko-KR" altLang="en-US" sz="40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평소 해킹과 관련된 지식을 배울 기회가 없었는데 이번 </a:t>
                      </a:r>
                      <a:r>
                        <a:rPr lang="ko-KR" altLang="en-US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코스콤</a:t>
                      </a:r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특성화고 지원 사업에 참여 하여 여러 지식들을 배우고 </a:t>
                      </a:r>
                      <a:r>
                        <a:rPr lang="ko-KR" altLang="en-US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실습도하며</a:t>
                      </a:r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새로운 지식과 경험을 많이 쌓았습니다</a:t>
                      </a:r>
                      <a:r>
                        <a:rPr lang="en-US" altLang="ko-KR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해킹과 관련해서는 되게 먼 이야기라고만 생각했었는데 막상 해킹과 보안에 대해 배우니 우리 실생활 속에서도 일어날 수 있는 일이구나 하는 생각이 들며 경각심을 </a:t>
                      </a:r>
                      <a:r>
                        <a:rPr lang="ko-KR" altLang="en-US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가지게되고</a:t>
                      </a:r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개인정보 보안에 더욱 신경을 쓰는 계기가 된 </a:t>
                      </a:r>
                      <a:r>
                        <a:rPr lang="ko-KR" altLang="en-US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활동이였습니다</a:t>
                      </a:r>
                      <a:r>
                        <a:rPr lang="en-US" altLang="ko-KR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https://lh3.googleusercontent.com/XBPEuwIFzPYuiYVCA9GCYuPRshBb-Q-pSkClHhyBJwR1pNjhScHwkWF190B8j-4H5LpD1AqXxXFYmpL6qJRzhoyOYWP-QLQilL__aSx6QDF9e8YI7gTitkyrR_yKUw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895" y="6213014"/>
            <a:ext cx="1348027" cy="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lh3.googleusercontent.com/6h_H8A2g06mRkKZwPN08H1RxT1YoZXjd3dKFM6Sei72c8hYLcKwka8UJJIb3IIAg2B8gQK0hAalS3WM9eghK70-4FEuDjN-01lGpSI6lWVW87jBYZ-kGRPg6wWqT8gc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94" y="6213013"/>
            <a:ext cx="1690948" cy="37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8" descr="https://lh3.googleusercontent.com/zDzEIR_1CJU1IjtFbmQcxNUKyxaIifHcvEe1TsnNbxYRwAdo2TXeUbNJSWVB_x10t0J_rRp8Lc6A7ywl0F4E46hgs65NoromXM3UCN-B7IITGXAkEUcggABFzWgScVW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9" t="-9364" r="-9961" b="-7785"/>
          <a:stretch/>
        </p:blipFill>
        <p:spPr bwMode="auto">
          <a:xfrm>
            <a:off x="3156135" y="5903081"/>
            <a:ext cx="2641206" cy="966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421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01557" y="103415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조원 소감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433530"/>
              </p:ext>
            </p:extLst>
          </p:nvPr>
        </p:nvGraphicFramePr>
        <p:xfrm>
          <a:off x="1291769" y="1343781"/>
          <a:ext cx="9477830" cy="3837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228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28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학생이름</a:t>
                      </a:r>
                      <a:endParaRPr lang="ko-KR" altLang="en-US" sz="2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소감</a:t>
                      </a:r>
                      <a:endParaRPr lang="ko-KR" altLang="en-US" sz="2800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4591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4000" dirty="0" smtClean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최해운</a:t>
                      </a:r>
                      <a:endParaRPr lang="ko-KR" altLang="en-US" sz="4000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처음에는 네트워크 개념</a:t>
                      </a:r>
                      <a:r>
                        <a:rPr lang="en-US" altLang="ko-KR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OSI 7</a:t>
                      </a:r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계층 등을 배우면서 되게 지루하고 재미없었지만 시간이 지나면서 처음 해보는 리눅스 그리고 리눅스에서 사용하는 </a:t>
                      </a:r>
                      <a:r>
                        <a:rPr lang="en-US" altLang="ko-KR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Nmap</a:t>
                      </a:r>
                      <a:r>
                        <a:rPr lang="en-US" altLang="ko-KR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Hydra, </a:t>
                      </a:r>
                      <a:r>
                        <a:rPr lang="en-US" altLang="ko-KR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natstat</a:t>
                      </a:r>
                      <a:r>
                        <a:rPr lang="en-US" altLang="ko-KR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hping3 </a:t>
                      </a:r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 많은 명령어들을 알게 되고 어떻게 해킹이 이루어지는지 직접 실습을 하여 배우고 이번 </a:t>
                      </a:r>
                      <a:endParaRPr lang="en-US" altLang="ko-KR" sz="2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프로젝트로 패스워드 크래킹에 대해 발표를 준비하면서 보안관련 쪽에 관심이 생겨 나중에 또 </a:t>
                      </a:r>
                      <a:r>
                        <a:rPr lang="ko-KR" altLang="en-US" sz="2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기회가있다면</a:t>
                      </a:r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2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배우고 싶다</a:t>
                      </a:r>
                      <a:r>
                        <a:rPr lang="en-US" altLang="ko-KR" sz="2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4" descr="https://lh3.googleusercontent.com/XBPEuwIFzPYuiYVCA9GCYuPRshBb-Q-pSkClHhyBJwR1pNjhScHwkWF190B8j-4H5LpD1AqXxXFYmpL6qJRzhoyOYWP-QLQilL__aSx6QDF9e8YI7gTitkyrR_yKUw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895" y="6213014"/>
            <a:ext cx="1348027" cy="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lh3.googleusercontent.com/6h_H8A2g06mRkKZwPN08H1RxT1YoZXjd3dKFM6Sei72c8hYLcKwka8UJJIb3IIAg2B8gQK0hAalS3WM9eghK70-4FEuDjN-01lGpSI6lWVW87jBYZ-kGRPg6wWqT8gc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94" y="6213013"/>
            <a:ext cx="1690948" cy="37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8" descr="https://lh3.googleusercontent.com/zDzEIR_1CJU1IjtFbmQcxNUKyxaIifHcvEe1TsnNbxYRwAdo2TXeUbNJSWVB_x10t0J_rRp8Lc6A7ywl0F4E46hgs65NoromXM3UCN-B7IITGXAkEUcggABFzWgScVW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9" t="-9364" r="-9961" b="-7785"/>
          <a:stretch/>
        </p:blipFill>
        <p:spPr bwMode="auto">
          <a:xfrm>
            <a:off x="3156135" y="5891357"/>
            <a:ext cx="2641206" cy="966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349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33257" y="2046515"/>
            <a:ext cx="2655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/>
              <a:t>Q&amp;A</a:t>
            </a:r>
            <a:endParaRPr lang="ko-KR" altLang="en-US" sz="7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9083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0" y="4840346"/>
            <a:ext cx="12192000" cy="23803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54743" y="4470400"/>
            <a:ext cx="11437257" cy="2576285"/>
            <a:chOff x="2913222" y="5702671"/>
            <a:chExt cx="5453147" cy="966643"/>
          </a:xfrm>
        </p:grpSpPr>
        <p:pic>
          <p:nvPicPr>
            <p:cNvPr id="9" name="Picture 4" descr="https://lh3.googleusercontent.com/XBPEuwIFzPYuiYVCA9GCYuPRshBb-Q-pSkClHhyBJwR1pNjhScHwkWF190B8j-4H5LpD1AqXxXFYmpL6qJRzhoyOYWP-QLQilL__aSx6QDF9e8YI7gTitkyrR_yKUwh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923" y="6024328"/>
              <a:ext cx="1348027" cy="370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https://lh3.googleusercontent.com/6h_H8A2g06mRkKZwPN08H1RxT1YoZXjd3dKFM6Sei72c8hYLcKwka8UJJIb3IIAg2B8gQK0hAalS3WM9eghK70-4FEuDjN-01lGpSI6lWVW87jBYZ-kGRPg6wWqT8gc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222" y="6024327"/>
              <a:ext cx="1690948" cy="37009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Picture 8" descr="https://lh3.googleusercontent.com/zDzEIR_1CJU1IjtFbmQcxNUKyxaIifHcvEe1TsnNbxYRwAdo2TXeUbNJSWVB_x10t0J_rRp8Lc6A7ywl0F4E46hgs65NoromXM3UCN-B7IITGXAkEUcggABFzWgScVWd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929" t="-9364" r="-9961" b="-7785"/>
            <a:stretch/>
          </p:blipFill>
          <p:spPr bwMode="auto">
            <a:xfrm>
              <a:off x="5725163" y="5702671"/>
              <a:ext cx="2641206" cy="966643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4284406" y="1622443"/>
            <a:ext cx="327365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Q&amp;A</a:t>
            </a:r>
            <a:endParaRPr lang="ko-KR" altLang="en-US" sz="115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312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33257" y="2046515"/>
            <a:ext cx="2655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 smtClean="0"/>
              <a:t>Q&amp;A</a:t>
            </a:r>
            <a:endParaRPr lang="ko-KR" altLang="en-US" sz="7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9083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0" y="4840346"/>
            <a:ext cx="12192000" cy="23803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54743" y="4470400"/>
            <a:ext cx="11437257" cy="2576285"/>
            <a:chOff x="2913222" y="5702671"/>
            <a:chExt cx="5453147" cy="966643"/>
          </a:xfrm>
        </p:grpSpPr>
        <p:pic>
          <p:nvPicPr>
            <p:cNvPr id="9" name="Picture 4" descr="https://lh3.googleusercontent.com/XBPEuwIFzPYuiYVCA9GCYuPRshBb-Q-pSkClHhyBJwR1pNjhScHwkWF190B8j-4H5LpD1AqXxXFYmpL6qJRzhoyOYWP-QLQilL__aSx6QDF9e8YI7gTitkyrR_yKUwh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5923" y="6024328"/>
              <a:ext cx="1348027" cy="370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https://lh3.googleusercontent.com/6h_H8A2g06mRkKZwPN08H1RxT1YoZXjd3dKFM6Sei72c8hYLcKwka8UJJIb3IIAg2B8gQK0hAalS3WM9eghK70-4FEuDjN-01lGpSI6lWVW87jBYZ-kGRPg6wWqT8gc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222" y="6024327"/>
              <a:ext cx="1690948" cy="370095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Picture 8" descr="https://lh3.googleusercontent.com/zDzEIR_1CJU1IjtFbmQcxNUKyxaIifHcvEe1TsnNbxYRwAdo2TXeUbNJSWVB_x10t0J_rRp8Lc6A7ywl0F4E46hgs65NoromXM3UCN-B7IITGXAkEUcggABFzWgScVWd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929" t="-9364" r="-9961" b="-7785"/>
            <a:stretch/>
          </p:blipFill>
          <p:spPr bwMode="auto">
            <a:xfrm>
              <a:off x="5725163" y="5702671"/>
              <a:ext cx="2641206" cy="966643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3834291" y="1702529"/>
            <a:ext cx="4911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7200" b="1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ko-KR" altLang="en-US" sz="7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3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자형 화살표 7"/>
          <p:cNvSpPr/>
          <p:nvPr/>
        </p:nvSpPr>
        <p:spPr>
          <a:xfrm>
            <a:off x="8666550" y="1240209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U자형 화살표 6"/>
          <p:cNvSpPr/>
          <p:nvPr/>
        </p:nvSpPr>
        <p:spPr>
          <a:xfrm flipV="1">
            <a:off x="6811663" y="3024808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4227" y="115330"/>
            <a:ext cx="114341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U자형 화살표 5"/>
          <p:cNvSpPr/>
          <p:nvPr/>
        </p:nvSpPr>
        <p:spPr>
          <a:xfrm>
            <a:off x="4956776" y="1240209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U자형 화살표 4"/>
          <p:cNvSpPr/>
          <p:nvPr/>
        </p:nvSpPr>
        <p:spPr>
          <a:xfrm flipV="1">
            <a:off x="3101889" y="3068013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U자형 화살표 2"/>
          <p:cNvSpPr/>
          <p:nvPr/>
        </p:nvSpPr>
        <p:spPr>
          <a:xfrm>
            <a:off x="1247002" y="1240209"/>
            <a:ext cx="2324100" cy="2300140"/>
          </a:xfrm>
          <a:prstGeom prst="uturnArrow">
            <a:avLst>
              <a:gd name="adj1" fmla="val 15250"/>
              <a:gd name="adj2" fmla="val 12370"/>
              <a:gd name="adj3" fmla="val 22340"/>
              <a:gd name="adj4" fmla="val 48148"/>
              <a:gd name="adj5" fmla="val 100000"/>
            </a:avLst>
          </a:prstGeom>
          <a:solidFill>
            <a:srgbClr val="499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8"/>
          <a:stretch/>
        </p:blipFill>
        <p:spPr>
          <a:xfrm>
            <a:off x="2045044" y="1871295"/>
            <a:ext cx="582827" cy="5189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49278" y="2411449"/>
            <a:ext cx="77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4859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  <a:endParaRPr lang="ko-KR" altLang="en-US" sz="2400" b="1" dirty="0">
              <a:solidFill>
                <a:srgbClr val="48597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54"/>
          <a:stretch/>
        </p:blipFill>
        <p:spPr>
          <a:xfrm>
            <a:off x="3825274" y="4094207"/>
            <a:ext cx="804391" cy="6873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79339" y="3277976"/>
            <a:ext cx="1315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4859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Centos </a:t>
            </a:r>
            <a:r>
              <a:rPr lang="ko-KR" altLang="en-US" sz="2400" b="1" dirty="0" smtClean="0">
                <a:solidFill>
                  <a:srgbClr val="4859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유저생성</a:t>
            </a:r>
            <a:endParaRPr lang="ko-KR" altLang="en-US" sz="2400" b="1" dirty="0">
              <a:solidFill>
                <a:srgbClr val="48597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1"/>
          <a:stretch/>
        </p:blipFill>
        <p:spPr>
          <a:xfrm>
            <a:off x="5444180" y="1636156"/>
            <a:ext cx="1254211" cy="98926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22049" y="2554701"/>
            <a:ext cx="149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4859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포트스캐닝</a:t>
            </a:r>
            <a:endParaRPr lang="ko-KR" altLang="en-US" sz="2400" b="1" dirty="0">
              <a:solidFill>
                <a:srgbClr val="48597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58"/>
          <a:stretch/>
        </p:blipFill>
        <p:spPr>
          <a:xfrm>
            <a:off x="7441555" y="3929449"/>
            <a:ext cx="1021157" cy="8520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74943" y="3233195"/>
            <a:ext cx="166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4859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Password</a:t>
            </a:r>
          </a:p>
          <a:p>
            <a:pPr algn="ctr"/>
            <a:r>
              <a:rPr lang="en-US" altLang="ko-KR" sz="2400" b="1" dirty="0" smtClean="0">
                <a:solidFill>
                  <a:srgbClr val="4859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cracking</a:t>
            </a:r>
            <a:endParaRPr lang="ko-KR" altLang="en-US" sz="2400" b="1" dirty="0">
              <a:solidFill>
                <a:srgbClr val="48597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16"/>
          <a:stretch/>
        </p:blipFill>
        <p:spPr>
          <a:xfrm>
            <a:off x="9144001" y="1761583"/>
            <a:ext cx="1130643" cy="97669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022965" y="2754756"/>
            <a:ext cx="149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4859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대응 방법</a:t>
            </a:r>
            <a:endParaRPr lang="ko-KR" altLang="en-US" sz="2400" b="1" dirty="0">
              <a:solidFill>
                <a:srgbClr val="48597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16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-29518" y="0"/>
            <a:ext cx="3632200" cy="6883401"/>
          </a:xfrm>
          <a:custGeom>
            <a:avLst/>
            <a:gdLst>
              <a:gd name="connsiteX0" fmla="*/ 0 w 3632200"/>
              <a:gd name="connsiteY0" fmla="*/ 0 h 6972300"/>
              <a:gd name="connsiteX1" fmla="*/ 3632200 w 3632200"/>
              <a:gd name="connsiteY1" fmla="*/ 12700 h 6972300"/>
              <a:gd name="connsiteX2" fmla="*/ 1600200 w 3632200"/>
              <a:gd name="connsiteY2" fmla="*/ 6972300 h 6972300"/>
              <a:gd name="connsiteX3" fmla="*/ 25400 w 3632200"/>
              <a:gd name="connsiteY3" fmla="*/ 6946900 h 6972300"/>
              <a:gd name="connsiteX4" fmla="*/ 0 w 3632200"/>
              <a:gd name="connsiteY4" fmla="*/ 0 h 697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2200" h="6972300">
                <a:moveTo>
                  <a:pt x="0" y="0"/>
                </a:moveTo>
                <a:lnTo>
                  <a:pt x="3632200" y="12700"/>
                </a:lnTo>
                <a:lnTo>
                  <a:pt x="1600200" y="6972300"/>
                </a:lnTo>
                <a:lnTo>
                  <a:pt x="25400" y="6946900"/>
                </a:lnTo>
                <a:cubicBezTo>
                  <a:pt x="16933" y="4631267"/>
                  <a:pt x="8467" y="2315633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29403" y="800075"/>
            <a:ext cx="1107996" cy="1631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lang="ko-KR" altLang="en-US" sz="60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ko-KR" altLang="en-US" sz="6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936" y="1615683"/>
            <a:ext cx="2166457" cy="2166457"/>
          </a:xfrm>
          <a:prstGeom prst="rect">
            <a:avLst/>
          </a:prstGeom>
        </p:spPr>
      </p:pic>
      <p:pic>
        <p:nvPicPr>
          <p:cNvPr id="14" name="Picture 4" descr="https://lh3.googleusercontent.com/XBPEuwIFzPYuiYVCA9GCYuPRshBb-Q-pSkClHhyBJwR1pNjhScHwkWF190B8j-4H5LpD1AqXxXFYmpL6qJRzhoyOYWP-QLQilL__aSx6QDF9e8YI7gTitkyrR_yKUw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254" y="6213014"/>
            <a:ext cx="1348027" cy="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3.googleusercontent.com/6h_H8A2g06mRkKZwPN08H1RxT1YoZXjd3dKFM6Sei72c8hYLcKwka8UJJIb3IIAg2B8gQK0hAalS3WM9eghK70-4FEuDjN-01lGpSI6lWVW87jBYZ-kGRPg6wWqT8gc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53" y="6213013"/>
            <a:ext cx="1690948" cy="37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8" descr="https://lh3.googleusercontent.com/zDzEIR_1CJU1IjtFbmQcxNUKyxaIifHcvEe1TsnNbxYRwAdo2TXeUbNJSWVB_x10t0J_rRp8Lc6A7ywl0F4E46hgs65NoromXM3UCN-B7IITGXAkEUcggABFzWgScVW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9" t="-9364" r="-9961" b="-7785"/>
          <a:stretch/>
        </p:blipFill>
        <p:spPr bwMode="auto">
          <a:xfrm>
            <a:off x="9690494" y="5891357"/>
            <a:ext cx="2641206" cy="966643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8"/>
          <a:stretch/>
        </p:blipFill>
        <p:spPr>
          <a:xfrm>
            <a:off x="8269520" y="1615683"/>
            <a:ext cx="2708064" cy="241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66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58971" y="145143"/>
            <a:ext cx="1001486" cy="391886"/>
          </a:xfrm>
          <a:prstGeom prst="rect">
            <a:avLst/>
          </a:prstGeom>
          <a:solidFill>
            <a:srgbClr val="4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58971" y="74456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1308100"/>
            <a:ext cx="3725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주제선정의 이유</a:t>
            </a:r>
            <a:endParaRPr lang="ko-KR" altLang="en-US" sz="4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2108200"/>
            <a:ext cx="6806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실생활 속 종종 일어나는 패스워드 크래킹의 인식과 예방</a:t>
            </a:r>
            <a:endParaRPr lang="ko-KR" altLang="en-US" sz="2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0"/>
          <a:stretch/>
        </p:blipFill>
        <p:spPr>
          <a:xfrm>
            <a:off x="1742008" y="3525602"/>
            <a:ext cx="1770607" cy="15198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9"/>
          <a:stretch/>
        </p:blipFill>
        <p:spPr>
          <a:xfrm>
            <a:off x="5102066" y="3469996"/>
            <a:ext cx="1915296" cy="163109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13" y="3428914"/>
            <a:ext cx="1616569" cy="16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58971" y="74456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5"/>
          <a:stretch/>
        </p:blipFill>
        <p:spPr>
          <a:xfrm>
            <a:off x="2090427" y="1821352"/>
            <a:ext cx="1477735" cy="12172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0"/>
          <a:stretch/>
        </p:blipFill>
        <p:spPr>
          <a:xfrm>
            <a:off x="8941082" y="4250028"/>
            <a:ext cx="1246775" cy="10702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79"/>
          <a:stretch/>
        </p:blipFill>
        <p:spPr>
          <a:xfrm>
            <a:off x="2255186" y="4265403"/>
            <a:ext cx="1165090" cy="10033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55"/>
          <a:stretch/>
        </p:blipFill>
        <p:spPr>
          <a:xfrm>
            <a:off x="8834781" y="1845665"/>
            <a:ext cx="1459379" cy="1192971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3709594" y="5097116"/>
            <a:ext cx="4864898" cy="5434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3763519" y="4823907"/>
            <a:ext cx="4810973" cy="3850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18713" y="1734190"/>
            <a:ext cx="2882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충전금액</a:t>
            </a:r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탈취</a:t>
            </a:r>
            <a:endParaRPr lang="ko-KR" altLang="en-US" sz="3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284044" y="5163992"/>
            <a:ext cx="3827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크리덴셜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800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스터핑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공격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42533" y="3668276"/>
            <a:ext cx="2795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성공한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유저 아이디 </a:t>
            </a:r>
            <a:endParaRPr lang="en-US" altLang="ko-KR" sz="2000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패스워드 데이터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8"/>
          <a:stretch/>
        </p:blipFill>
        <p:spPr>
          <a:xfrm>
            <a:off x="3851295" y="3820100"/>
            <a:ext cx="940158" cy="818800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 flipH="1" flipV="1">
            <a:off x="3701159" y="2596374"/>
            <a:ext cx="4966323" cy="1992832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3829617" y="2333920"/>
            <a:ext cx="4736440" cy="10823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93"/>
          <a:stretch/>
        </p:blipFill>
        <p:spPr>
          <a:xfrm>
            <a:off x="7477922" y="1800674"/>
            <a:ext cx="521521" cy="43707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19"/>
          <a:stretch/>
        </p:blipFill>
        <p:spPr>
          <a:xfrm rot="20489857">
            <a:off x="4505166" y="2535618"/>
            <a:ext cx="572574" cy="47741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 rot="1277595">
            <a:off x="4981973" y="3194912"/>
            <a:ext cx="3406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성공한</a:t>
            </a:r>
            <a:r>
              <a:rPr lang="ko-KR" altLang="en-US" sz="28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유저로 접속</a:t>
            </a:r>
            <a:endParaRPr lang="ko-KR" altLang="en-US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8258882" y="3994308"/>
            <a:ext cx="363600" cy="36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2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303882" y="5295769"/>
            <a:ext cx="363600" cy="363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1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58971" y="145143"/>
            <a:ext cx="1001486" cy="391886"/>
          </a:xfrm>
          <a:prstGeom prst="rect">
            <a:avLst/>
          </a:prstGeom>
          <a:solidFill>
            <a:srgbClr val="4D8A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32596" y="1207981"/>
            <a:ext cx="6951173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패스워드 크래킹이란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??</a:t>
            </a:r>
            <a:endParaRPr lang="en-US" altLang="ko-KR" sz="2000" b="1" kern="0" dirty="0" smtClean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0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패스워드 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크래킹이란 열려있는 원격포트를 대상으로 사전대입기법을 활용하여 </a:t>
            </a:r>
            <a:r>
              <a:rPr lang="ko-KR" altLang="en-US" sz="2000" u="sng" kern="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무차별 대입</a:t>
            </a:r>
            <a:r>
              <a:rPr lang="ko-KR" altLang="en-US" sz="20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것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9"/>
          <a:stretch/>
        </p:blipFill>
        <p:spPr>
          <a:xfrm>
            <a:off x="8444865" y="3789405"/>
            <a:ext cx="1915296" cy="16310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0"/>
          <a:stretch/>
        </p:blipFill>
        <p:spPr>
          <a:xfrm>
            <a:off x="2207740" y="3789405"/>
            <a:ext cx="1770607" cy="1519881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4192153" y="4784454"/>
            <a:ext cx="4143633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18149" y="2983593"/>
            <a:ext cx="1691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 smtClean="0"/>
              <a:t>abcde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12345</a:t>
            </a:r>
          </a:p>
          <a:p>
            <a:pPr algn="ctr"/>
            <a:r>
              <a:rPr lang="en-US" altLang="ko-KR" sz="2000" dirty="0" err="1" smtClean="0"/>
              <a:t>iloveyu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Password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98792" y="4276063"/>
            <a:ext cx="461665" cy="124358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 smtClean="0"/>
              <a:t>. . 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85603" y="114815"/>
            <a:ext cx="8899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83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 1"/>
          <p:cNvSpPr/>
          <p:nvPr/>
        </p:nvSpPr>
        <p:spPr>
          <a:xfrm>
            <a:off x="-31018" y="-25401"/>
            <a:ext cx="3632200" cy="6883401"/>
          </a:xfrm>
          <a:custGeom>
            <a:avLst/>
            <a:gdLst>
              <a:gd name="connsiteX0" fmla="*/ 0 w 3632200"/>
              <a:gd name="connsiteY0" fmla="*/ 0 h 6972300"/>
              <a:gd name="connsiteX1" fmla="*/ 3632200 w 3632200"/>
              <a:gd name="connsiteY1" fmla="*/ 12700 h 6972300"/>
              <a:gd name="connsiteX2" fmla="*/ 1600200 w 3632200"/>
              <a:gd name="connsiteY2" fmla="*/ 6972300 h 6972300"/>
              <a:gd name="connsiteX3" fmla="*/ 25400 w 3632200"/>
              <a:gd name="connsiteY3" fmla="*/ 6946900 h 6972300"/>
              <a:gd name="connsiteX4" fmla="*/ 0 w 3632200"/>
              <a:gd name="connsiteY4" fmla="*/ 0 h 697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2200" h="6972300">
                <a:moveTo>
                  <a:pt x="0" y="0"/>
                </a:moveTo>
                <a:lnTo>
                  <a:pt x="3632200" y="12700"/>
                </a:lnTo>
                <a:lnTo>
                  <a:pt x="1600200" y="6972300"/>
                </a:lnTo>
                <a:lnTo>
                  <a:pt x="25400" y="6946900"/>
                </a:lnTo>
                <a:cubicBezTo>
                  <a:pt x="16933" y="4631267"/>
                  <a:pt x="8467" y="2315633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9427" y="857300"/>
            <a:ext cx="923330" cy="2727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eaVert" wrap="none" rtlCol="0">
            <a:spAutoFit/>
          </a:bodyPr>
          <a:lstStyle/>
          <a:p>
            <a:r>
              <a:rPr lang="ko-KR" altLang="en-US" sz="4800" b="1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 준비</a:t>
            </a:r>
            <a:endParaRPr lang="ko-KR" altLang="en-US" sz="48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Picture 4" descr="https://lh3.googleusercontent.com/XBPEuwIFzPYuiYVCA9GCYuPRshBb-Q-pSkClHhyBJwR1pNjhScHwkWF190B8j-4H5LpD1AqXxXFYmpL6qJRzhoyOYWP-QLQilL__aSx6QDF9e8YI7gTitkyrR_yKUwh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254" y="6213014"/>
            <a:ext cx="1348027" cy="37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lh3.googleusercontent.com/6h_H8A2g06mRkKZwPN08H1RxT1YoZXjd3dKFM6Sei72c8hYLcKwka8UJJIb3IIAg2B8gQK0hAalS3WM9eghK70-4FEuDjN-01lGpSI6lWVW87jBYZ-kGRPg6wWqT8gc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553" y="6213013"/>
            <a:ext cx="1690948" cy="3700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8" descr="https://lh3.googleusercontent.com/zDzEIR_1CJU1IjtFbmQcxNUKyxaIifHcvEe1TsnNbxYRwAdo2TXeUbNJSWVB_x10t0J_rRp8Lc6A7ywl0F4E46hgs65NoromXM3UCN-B7IITGXAkEUcggABFzWgScVW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29" t="-9364" r="-9961" b="-7785"/>
          <a:stretch/>
        </p:blipFill>
        <p:spPr bwMode="auto">
          <a:xfrm>
            <a:off x="9690494" y="5891357"/>
            <a:ext cx="2641206" cy="966643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04"/>
          <a:stretch/>
        </p:blipFill>
        <p:spPr>
          <a:xfrm>
            <a:off x="4539269" y="2298699"/>
            <a:ext cx="2339284" cy="20187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1"/>
          <a:stretch/>
        </p:blipFill>
        <p:spPr>
          <a:xfrm>
            <a:off x="8525390" y="2298699"/>
            <a:ext cx="2477030" cy="21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10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6829" y="64395"/>
            <a:ext cx="1718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사전 준비</a:t>
            </a:r>
            <a:endParaRPr lang="ko-KR" altLang="en-US" sz="3200" b="1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CentOS8 - VMware Workstation 15 Player (Non-commercial use only) 2021-08-18 11-36-3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194.9375"/>
                </p14:media>
              </p:ext>
            </p:extLst>
          </p:nvPr>
        </p:nvPicPr>
        <p:blipFill rotWithShape="1">
          <a:blip r:embed="rId4"/>
          <a:srcRect l="4023" t="14040" r="20744" b="27959"/>
          <a:stretch/>
        </p:blipFill>
        <p:spPr>
          <a:xfrm>
            <a:off x="5099085" y="1376322"/>
            <a:ext cx="6464971" cy="396240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647989" y="926220"/>
            <a:ext cx="4315314" cy="47898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83771" y="1031966"/>
            <a:ext cx="4075612" cy="458506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0581" y="2005288"/>
            <a:ext cx="314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Useradd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명령어를 통해서 </a:t>
            </a:r>
            <a:r>
              <a:rPr lang="en-US" altLang="ko-KR" sz="2400" u="sng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linux</a:t>
            </a:r>
            <a:r>
              <a:rPr lang="ko-KR" altLang="en-US" sz="2400" u="sng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추가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0581" y="3778328"/>
            <a:ext cx="331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 머신 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Centos</a:t>
            </a:r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유저를 만들어 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모의 실습</a:t>
            </a:r>
            <a:endParaRPr lang="en-US" altLang="ko-KR" sz="24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0581" y="1376322"/>
            <a:ext cx="3146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CentOS 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유저 생성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64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768</Words>
  <Application>Microsoft Office PowerPoint</Application>
  <PresentationFormat>와이드스크린</PresentationFormat>
  <Paragraphs>189</Paragraphs>
  <Slides>29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나눔고딕 ExtraBold</vt:lpstr>
      <vt:lpstr>나눔스퀘어_ac</vt:lpstr>
      <vt:lpstr>나눔스퀘어_ac Bold</vt:lpstr>
      <vt:lpstr>나눔스퀘어_ac ExtraBold</vt:lpstr>
      <vt:lpstr>나눔스퀘어_ac Light</vt:lpstr>
      <vt:lpstr>맑은 고딕</vt:lpstr>
      <vt:lpstr>Arial</vt:lpstr>
      <vt:lpstr>Wingdings</vt:lpstr>
      <vt:lpstr>Office 테마</vt:lpstr>
      <vt:lpstr>Password cracking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cracking</dc:title>
  <dc:creator>iot03</dc:creator>
  <cp:lastModifiedBy>user</cp:lastModifiedBy>
  <cp:revision>118</cp:revision>
  <dcterms:created xsi:type="dcterms:W3CDTF">2021-08-18T02:44:32Z</dcterms:created>
  <dcterms:modified xsi:type="dcterms:W3CDTF">2021-08-26T10:06:23Z</dcterms:modified>
</cp:coreProperties>
</file>